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9"/>
  </p:notesMasterIdLst>
  <p:sldIdLst>
    <p:sldId id="303" r:id="rId5"/>
    <p:sldId id="304" r:id="rId6"/>
    <p:sldId id="258" r:id="rId7"/>
    <p:sldId id="305" r:id="rId8"/>
    <p:sldId id="270" r:id="rId9"/>
    <p:sldId id="271" r:id="rId10"/>
    <p:sldId id="306" r:id="rId11"/>
    <p:sldId id="287" r:id="rId12"/>
    <p:sldId id="294" r:id="rId13"/>
    <p:sldId id="300" r:id="rId14"/>
    <p:sldId id="301" r:id="rId15"/>
    <p:sldId id="302" r:id="rId16"/>
    <p:sldId id="281" r:id="rId17"/>
    <p:sldId id="307" r:id="rId18"/>
  </p:sldIdLst>
  <p:sldSz cx="12192000" cy="68580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A80924F-9E74-7B6D-BE50-7EC605A4B246}" v="100" dt="2023-12-11T08:56:43.594"/>
    <p1510:client id="{61C818F4-57E0-431E-8A9B-C9BD2FA486CE}" v="151" dt="2023-12-10T15:32:04.892"/>
    <p1510:client id="{D729A937-34FB-470F-842F-86ADCC88D80B}" v="5" dt="2023-12-06T08:53:31.712"/>
    <p1510:client id="{E9CAAE17-A6F7-47B9-236C-AD9829FD585C}" v="55" dt="2023-12-06T09:18:03.01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60969" autoAdjust="0"/>
  </p:normalViewPr>
  <p:slideViewPr>
    <p:cSldViewPr snapToGrid="0">
      <p:cViewPr>
        <p:scale>
          <a:sx n="38" d="100"/>
          <a:sy n="38" d="100"/>
        </p:scale>
        <p:origin x="176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ilary Phillips" userId="S::hphillips@youthlink.scot::81e4ff67-1efc-4c7c-96c9-28879a1dcfd8" providerId="AD" clId="Web-{D729A937-34FB-470F-842F-86ADCC88D80B}"/>
    <pc:docChg chg="addSld delSld modSld">
      <pc:chgData name="Hilary Phillips" userId="S::hphillips@youthlink.scot::81e4ff67-1efc-4c7c-96c9-28879a1dcfd8" providerId="AD" clId="Web-{D729A937-34FB-470F-842F-86ADCC88D80B}" dt="2023-12-06T08:53:31.712" v="4"/>
      <pc:docMkLst>
        <pc:docMk/>
      </pc:docMkLst>
      <pc:sldChg chg="delSp add replId">
        <pc:chgData name="Hilary Phillips" userId="S::hphillips@youthlink.scot::81e4ff67-1efc-4c7c-96c9-28879a1dcfd8" providerId="AD" clId="Web-{D729A937-34FB-470F-842F-86ADCC88D80B}" dt="2023-12-06T08:53:22.290" v="2"/>
        <pc:sldMkLst>
          <pc:docMk/>
          <pc:sldMk cId="2636728109" sldId="291"/>
        </pc:sldMkLst>
        <pc:spChg chg="del">
          <ac:chgData name="Hilary Phillips" userId="S::hphillips@youthlink.scot::81e4ff67-1efc-4c7c-96c9-28879a1dcfd8" providerId="AD" clId="Web-{D729A937-34FB-470F-842F-86ADCC88D80B}" dt="2023-12-06T08:53:18.399" v="1"/>
          <ac:spMkLst>
            <pc:docMk/>
            <pc:sldMk cId="2636728109" sldId="291"/>
            <ac:spMk id="4" creationId="{A3A9B3DE-219C-6410-26E2-EE3B791FE9B1}"/>
          </ac:spMkLst>
        </pc:spChg>
        <pc:picChg chg="del">
          <ac:chgData name="Hilary Phillips" userId="S::hphillips@youthlink.scot::81e4ff67-1efc-4c7c-96c9-28879a1dcfd8" providerId="AD" clId="Web-{D729A937-34FB-470F-842F-86ADCC88D80B}" dt="2023-12-06T08:53:22.290" v="2"/>
          <ac:picMkLst>
            <pc:docMk/>
            <pc:sldMk cId="2636728109" sldId="291"/>
            <ac:picMk id="2" creationId="{BC37C4C7-8208-272B-D1F1-8895B57E3861}"/>
          </ac:picMkLst>
        </pc:picChg>
      </pc:sldChg>
      <pc:sldChg chg="add del replId">
        <pc:chgData name="Hilary Phillips" userId="S::hphillips@youthlink.scot::81e4ff67-1efc-4c7c-96c9-28879a1dcfd8" providerId="AD" clId="Web-{D729A937-34FB-470F-842F-86ADCC88D80B}" dt="2023-12-06T08:53:31.712" v="4"/>
        <pc:sldMkLst>
          <pc:docMk/>
          <pc:sldMk cId="105122469" sldId="292"/>
        </pc:sldMkLst>
      </pc:sldChg>
    </pc:docChg>
  </pc:docChgLst>
  <pc:docChgLst>
    <pc:chgData name="Hilary Phillips" userId="S::hphillips@youthlink.scot::81e4ff67-1efc-4c7c-96c9-28879a1dcfd8" providerId="AD" clId="Web-{2A80924F-9E74-7B6D-BE50-7EC605A4B246}"/>
    <pc:docChg chg="modSld">
      <pc:chgData name="Hilary Phillips" userId="S::hphillips@youthlink.scot::81e4ff67-1efc-4c7c-96c9-28879a1dcfd8" providerId="AD" clId="Web-{2A80924F-9E74-7B6D-BE50-7EC605A4B246}" dt="2023-12-11T08:56:43.594" v="59" actId="20577"/>
      <pc:docMkLst>
        <pc:docMk/>
      </pc:docMkLst>
      <pc:sldChg chg="modSp">
        <pc:chgData name="Hilary Phillips" userId="S::hphillips@youthlink.scot::81e4ff67-1efc-4c7c-96c9-28879a1dcfd8" providerId="AD" clId="Web-{2A80924F-9E74-7B6D-BE50-7EC605A4B246}" dt="2023-12-11T08:56:43.594" v="59" actId="20577"/>
        <pc:sldMkLst>
          <pc:docMk/>
          <pc:sldMk cId="2116177106" sldId="281"/>
        </pc:sldMkLst>
        <pc:spChg chg="mod">
          <ac:chgData name="Hilary Phillips" userId="S::hphillips@youthlink.scot::81e4ff67-1efc-4c7c-96c9-28879a1dcfd8" providerId="AD" clId="Web-{2A80924F-9E74-7B6D-BE50-7EC605A4B246}" dt="2023-12-11T08:56:43.594" v="59" actId="20577"/>
          <ac:spMkLst>
            <pc:docMk/>
            <pc:sldMk cId="2116177106" sldId="281"/>
            <ac:spMk id="2" creationId="{00000000-0000-0000-0000-000000000000}"/>
          </ac:spMkLst>
        </pc:spChg>
      </pc:sldChg>
      <pc:sldChg chg="modSp">
        <pc:chgData name="Hilary Phillips" userId="S::hphillips@youthlink.scot::81e4ff67-1efc-4c7c-96c9-28879a1dcfd8" providerId="AD" clId="Web-{2A80924F-9E74-7B6D-BE50-7EC605A4B246}" dt="2023-12-11T08:54:32.091" v="43" actId="20577"/>
        <pc:sldMkLst>
          <pc:docMk/>
          <pc:sldMk cId="4208348712" sldId="290"/>
        </pc:sldMkLst>
        <pc:spChg chg="mod">
          <ac:chgData name="Hilary Phillips" userId="S::hphillips@youthlink.scot::81e4ff67-1efc-4c7c-96c9-28879a1dcfd8" providerId="AD" clId="Web-{2A80924F-9E74-7B6D-BE50-7EC605A4B246}" dt="2023-12-11T08:54:32.091" v="43" actId="20577"/>
          <ac:spMkLst>
            <pc:docMk/>
            <pc:sldMk cId="4208348712" sldId="290"/>
            <ac:spMk id="9" creationId="{CFBEE5E9-0640-0A90-7924-3B539AC9D794}"/>
          </ac:spMkLst>
        </pc:spChg>
      </pc:sldChg>
      <pc:sldChg chg="addSp delSp modSp">
        <pc:chgData name="Hilary Phillips" userId="S::hphillips@youthlink.scot::81e4ff67-1efc-4c7c-96c9-28879a1dcfd8" providerId="AD" clId="Web-{2A80924F-9E74-7B6D-BE50-7EC605A4B246}" dt="2023-12-11T08:51:29.211" v="32" actId="20577"/>
        <pc:sldMkLst>
          <pc:docMk/>
          <pc:sldMk cId="2636728109" sldId="291"/>
        </pc:sldMkLst>
        <pc:spChg chg="add del mod">
          <ac:chgData name="Hilary Phillips" userId="S::hphillips@youthlink.scot::81e4ff67-1efc-4c7c-96c9-28879a1dcfd8" providerId="AD" clId="Web-{2A80924F-9E74-7B6D-BE50-7EC605A4B246}" dt="2023-12-11T08:49:53.256" v="4"/>
          <ac:spMkLst>
            <pc:docMk/>
            <pc:sldMk cId="2636728109" sldId="291"/>
            <ac:spMk id="3" creationId="{B59CC944-9E89-58E4-D724-A189ED0FBBEB}"/>
          </ac:spMkLst>
        </pc:spChg>
        <pc:spChg chg="add mod">
          <ac:chgData name="Hilary Phillips" userId="S::hphillips@youthlink.scot::81e4ff67-1efc-4c7c-96c9-28879a1dcfd8" providerId="AD" clId="Web-{2A80924F-9E74-7B6D-BE50-7EC605A4B246}" dt="2023-12-11T08:51:29.211" v="32" actId="20577"/>
          <ac:spMkLst>
            <pc:docMk/>
            <pc:sldMk cId="2636728109" sldId="291"/>
            <ac:spMk id="4" creationId="{9E352D17-2DC7-5660-4B42-30F9DA178230}"/>
          </ac:spMkLst>
        </pc:spChg>
      </pc:sldChg>
    </pc:docChg>
  </pc:docChgLst>
  <pc:docChgLst>
    <pc:chgData name="Hilary Phillips" userId="S::hphillips@youthlink.scot::81e4ff67-1efc-4c7c-96c9-28879a1dcfd8" providerId="AD" clId="Web-{61C818F4-57E0-431E-8A9B-C9BD2FA486CE}"/>
    <pc:docChg chg="addSld modSld">
      <pc:chgData name="Hilary Phillips" userId="S::hphillips@youthlink.scot::81e4ff67-1efc-4c7c-96c9-28879a1dcfd8" providerId="AD" clId="Web-{61C818F4-57E0-431E-8A9B-C9BD2FA486CE}" dt="2023-12-10T15:32:04.892" v="89" actId="14100"/>
      <pc:docMkLst>
        <pc:docMk/>
      </pc:docMkLst>
      <pc:sldChg chg="modSp">
        <pc:chgData name="Hilary Phillips" userId="S::hphillips@youthlink.scot::81e4ff67-1efc-4c7c-96c9-28879a1dcfd8" providerId="AD" clId="Web-{61C818F4-57E0-431E-8A9B-C9BD2FA486CE}" dt="2023-12-10T15:22:32.417" v="2" actId="20577"/>
        <pc:sldMkLst>
          <pc:docMk/>
          <pc:sldMk cId="2057705276" sldId="262"/>
        </pc:sldMkLst>
        <pc:spChg chg="mod">
          <ac:chgData name="Hilary Phillips" userId="S::hphillips@youthlink.scot::81e4ff67-1efc-4c7c-96c9-28879a1dcfd8" providerId="AD" clId="Web-{61C818F4-57E0-431E-8A9B-C9BD2FA486CE}" dt="2023-12-10T15:22:32.417" v="2" actId="20577"/>
          <ac:spMkLst>
            <pc:docMk/>
            <pc:sldMk cId="2057705276" sldId="262"/>
            <ac:spMk id="4" creationId="{A3A9B3DE-219C-6410-26E2-EE3B791FE9B1}"/>
          </ac:spMkLst>
        </pc:spChg>
      </pc:sldChg>
      <pc:sldChg chg="addSp delSp modSp">
        <pc:chgData name="Hilary Phillips" userId="S::hphillips@youthlink.scot::81e4ff67-1efc-4c7c-96c9-28879a1dcfd8" providerId="AD" clId="Web-{61C818F4-57E0-431E-8A9B-C9BD2FA486CE}" dt="2023-12-10T15:32:04.892" v="89" actId="14100"/>
        <pc:sldMkLst>
          <pc:docMk/>
          <pc:sldMk cId="1068819377" sldId="267"/>
        </pc:sldMkLst>
        <pc:spChg chg="add mod">
          <ac:chgData name="Hilary Phillips" userId="S::hphillips@youthlink.scot::81e4ff67-1efc-4c7c-96c9-28879a1dcfd8" providerId="AD" clId="Web-{61C818F4-57E0-431E-8A9B-C9BD2FA486CE}" dt="2023-12-10T15:32:04.892" v="89" actId="14100"/>
          <ac:spMkLst>
            <pc:docMk/>
            <pc:sldMk cId="1068819377" sldId="267"/>
            <ac:spMk id="3" creationId="{10460071-0DE0-6571-E423-3DB1A3574B50}"/>
          </ac:spMkLst>
        </pc:spChg>
        <pc:spChg chg="del">
          <ac:chgData name="Hilary Phillips" userId="S::hphillips@youthlink.scot::81e4ff67-1efc-4c7c-96c9-28879a1dcfd8" providerId="AD" clId="Web-{61C818F4-57E0-431E-8A9B-C9BD2FA486CE}" dt="2023-12-10T15:28:01.616" v="65"/>
          <ac:spMkLst>
            <pc:docMk/>
            <pc:sldMk cId="1068819377" sldId="267"/>
            <ac:spMk id="7" creationId="{544AC142-6EFC-7E7E-C76D-84C633657094}"/>
          </ac:spMkLst>
        </pc:spChg>
        <pc:spChg chg="del">
          <ac:chgData name="Hilary Phillips" userId="S::hphillips@youthlink.scot::81e4ff67-1efc-4c7c-96c9-28879a1dcfd8" providerId="AD" clId="Web-{61C818F4-57E0-431E-8A9B-C9BD2FA486CE}" dt="2023-12-10T15:27:57.819" v="64"/>
          <ac:spMkLst>
            <pc:docMk/>
            <pc:sldMk cId="1068819377" sldId="267"/>
            <ac:spMk id="10" creationId="{0F6F15C0-318E-728D-8819-02FAFFFB08F0}"/>
          </ac:spMkLst>
        </pc:spChg>
        <pc:picChg chg="add mod">
          <ac:chgData name="Hilary Phillips" userId="S::hphillips@youthlink.scot::81e4ff67-1efc-4c7c-96c9-28879a1dcfd8" providerId="AD" clId="Web-{61C818F4-57E0-431E-8A9B-C9BD2FA486CE}" dt="2023-12-10T15:28:40.227" v="69" actId="1076"/>
          <ac:picMkLst>
            <pc:docMk/>
            <pc:sldMk cId="1068819377" sldId="267"/>
            <ac:picMk id="2" creationId="{D213C4BE-136A-9E0E-D545-F16E909F70CC}"/>
          </ac:picMkLst>
        </pc:picChg>
      </pc:sldChg>
      <pc:sldChg chg="modSp">
        <pc:chgData name="Hilary Phillips" userId="S::hphillips@youthlink.scot::81e4ff67-1efc-4c7c-96c9-28879a1dcfd8" providerId="AD" clId="Web-{61C818F4-57E0-431E-8A9B-C9BD2FA486CE}" dt="2023-12-10T15:27:38.319" v="62" actId="20577"/>
        <pc:sldMkLst>
          <pc:docMk/>
          <pc:sldMk cId="2301728681" sldId="293"/>
        </pc:sldMkLst>
        <pc:spChg chg="mod">
          <ac:chgData name="Hilary Phillips" userId="S::hphillips@youthlink.scot::81e4ff67-1efc-4c7c-96c9-28879a1dcfd8" providerId="AD" clId="Web-{61C818F4-57E0-431E-8A9B-C9BD2FA486CE}" dt="2023-12-10T15:27:24.162" v="54" actId="20577"/>
          <ac:spMkLst>
            <pc:docMk/>
            <pc:sldMk cId="2301728681" sldId="293"/>
            <ac:spMk id="9" creationId="{CFBEE5E9-0640-0A90-7924-3B539AC9D794}"/>
          </ac:spMkLst>
        </pc:spChg>
        <pc:spChg chg="mod">
          <ac:chgData name="Hilary Phillips" userId="S::hphillips@youthlink.scot::81e4ff67-1efc-4c7c-96c9-28879a1dcfd8" providerId="AD" clId="Web-{61C818F4-57E0-431E-8A9B-C9BD2FA486CE}" dt="2023-12-10T15:27:38.319" v="62" actId="20577"/>
          <ac:spMkLst>
            <pc:docMk/>
            <pc:sldMk cId="2301728681" sldId="293"/>
            <ac:spMk id="11" creationId="{C17B7B79-0F4C-BA43-9BF2-9E8E8A2403E6}"/>
          </ac:spMkLst>
        </pc:spChg>
      </pc:sldChg>
      <pc:sldChg chg="add replId">
        <pc:chgData name="Hilary Phillips" userId="S::hphillips@youthlink.scot::81e4ff67-1efc-4c7c-96c9-28879a1dcfd8" providerId="AD" clId="Web-{61C818F4-57E0-431E-8A9B-C9BD2FA486CE}" dt="2023-12-10T15:27:52.163" v="63"/>
        <pc:sldMkLst>
          <pc:docMk/>
          <pc:sldMk cId="3848996162" sldId="294"/>
        </pc:sldMkLst>
      </pc:sldChg>
    </pc:docChg>
  </pc:docChgLst>
  <pc:docChgLst>
    <pc:chgData name="Hilary Phillips" userId="S::hphillips@youthlink.scot::81e4ff67-1efc-4c7c-96c9-28879a1dcfd8" providerId="AD" clId="Web-{E9CAAE17-A6F7-47B9-236C-AD9829FD585C}"/>
    <pc:docChg chg="addSld delSld modSld">
      <pc:chgData name="Hilary Phillips" userId="S::hphillips@youthlink.scot::81e4ff67-1efc-4c7c-96c9-28879a1dcfd8" providerId="AD" clId="Web-{E9CAAE17-A6F7-47B9-236C-AD9829FD585C}" dt="2023-12-06T09:18:03.015" v="34" actId="20577"/>
      <pc:docMkLst>
        <pc:docMk/>
      </pc:docMkLst>
      <pc:sldChg chg="addSp modSp">
        <pc:chgData name="Hilary Phillips" userId="S::hphillips@youthlink.scot::81e4ff67-1efc-4c7c-96c9-28879a1dcfd8" providerId="AD" clId="Web-{E9CAAE17-A6F7-47B9-236C-AD9829FD585C}" dt="2023-12-06T09:11:45.724" v="7" actId="1076"/>
        <pc:sldMkLst>
          <pc:docMk/>
          <pc:sldMk cId="2636728109" sldId="291"/>
        </pc:sldMkLst>
        <pc:picChg chg="add mod">
          <ac:chgData name="Hilary Phillips" userId="S::hphillips@youthlink.scot::81e4ff67-1efc-4c7c-96c9-28879a1dcfd8" providerId="AD" clId="Web-{E9CAAE17-A6F7-47B9-236C-AD9829FD585C}" dt="2023-12-06T09:11:45.724" v="7" actId="1076"/>
          <ac:picMkLst>
            <pc:docMk/>
            <pc:sldMk cId="2636728109" sldId="291"/>
            <ac:picMk id="2" creationId="{B4E1418A-F757-7FAF-18A1-B3D9BE5D1469}"/>
          </ac:picMkLst>
        </pc:picChg>
      </pc:sldChg>
      <pc:sldChg chg="addSp delSp modSp add replId">
        <pc:chgData name="Hilary Phillips" userId="S::hphillips@youthlink.scot::81e4ff67-1efc-4c7c-96c9-28879a1dcfd8" providerId="AD" clId="Web-{E9CAAE17-A6F7-47B9-236C-AD9829FD585C}" dt="2023-12-06T09:16:02.574" v="18" actId="1076"/>
        <pc:sldMkLst>
          <pc:docMk/>
          <pc:sldMk cId="4107178942" sldId="292"/>
        </pc:sldMkLst>
        <pc:spChg chg="add mod">
          <ac:chgData name="Hilary Phillips" userId="S::hphillips@youthlink.scot::81e4ff67-1efc-4c7c-96c9-28879a1dcfd8" providerId="AD" clId="Web-{E9CAAE17-A6F7-47B9-236C-AD9829FD585C}" dt="2023-12-06T09:16:02.574" v="18" actId="1076"/>
          <ac:spMkLst>
            <pc:docMk/>
            <pc:sldMk cId="4107178942" sldId="292"/>
            <ac:spMk id="5" creationId="{611EFFC5-D634-70FD-426E-13C2CF9AA295}"/>
          </ac:spMkLst>
        </pc:spChg>
        <pc:picChg chg="del">
          <ac:chgData name="Hilary Phillips" userId="S::hphillips@youthlink.scot::81e4ff67-1efc-4c7c-96c9-28879a1dcfd8" providerId="AD" clId="Web-{E9CAAE17-A6F7-47B9-236C-AD9829FD585C}" dt="2023-12-06T09:15:04.088" v="9"/>
          <ac:picMkLst>
            <pc:docMk/>
            <pc:sldMk cId="4107178942" sldId="292"/>
            <ac:picMk id="2" creationId="{B4E1418A-F757-7FAF-18A1-B3D9BE5D1469}"/>
          </ac:picMkLst>
        </pc:picChg>
        <pc:picChg chg="add mod">
          <ac:chgData name="Hilary Phillips" userId="S::hphillips@youthlink.scot::81e4ff67-1efc-4c7c-96c9-28879a1dcfd8" providerId="AD" clId="Web-{E9CAAE17-A6F7-47B9-236C-AD9829FD585C}" dt="2023-12-06T09:15:17.386" v="13" actId="1076"/>
          <ac:picMkLst>
            <pc:docMk/>
            <pc:sldMk cId="4107178942" sldId="292"/>
            <ac:picMk id="3" creationId="{EB27693A-FA04-2C7D-6017-7F3A70DD8B2B}"/>
          </ac:picMkLst>
        </pc:picChg>
      </pc:sldChg>
      <pc:sldChg chg="modSp add replId">
        <pc:chgData name="Hilary Phillips" userId="S::hphillips@youthlink.scot::81e4ff67-1efc-4c7c-96c9-28879a1dcfd8" providerId="AD" clId="Web-{E9CAAE17-A6F7-47B9-236C-AD9829FD585C}" dt="2023-12-06T09:18:03.015" v="34" actId="20577"/>
        <pc:sldMkLst>
          <pc:docMk/>
          <pc:sldMk cId="2301728681" sldId="293"/>
        </pc:sldMkLst>
        <pc:spChg chg="mod">
          <ac:chgData name="Hilary Phillips" userId="S::hphillips@youthlink.scot::81e4ff67-1efc-4c7c-96c9-28879a1dcfd8" providerId="AD" clId="Web-{E9CAAE17-A6F7-47B9-236C-AD9829FD585C}" dt="2023-12-06T09:18:03.015" v="34" actId="20577"/>
          <ac:spMkLst>
            <pc:docMk/>
            <pc:sldMk cId="2301728681" sldId="293"/>
            <ac:spMk id="11" creationId="{C17B7B79-0F4C-BA43-9BF2-9E8E8A2403E6}"/>
          </ac:spMkLst>
        </pc:spChg>
      </pc:sldChg>
      <pc:sldChg chg="modSp add del replId">
        <pc:chgData name="Hilary Phillips" userId="S::hphillips@youthlink.scot::81e4ff67-1efc-4c7c-96c9-28879a1dcfd8" providerId="AD" clId="Web-{E9CAAE17-A6F7-47B9-236C-AD9829FD585C}" dt="2023-12-06T09:17:02.935" v="21"/>
        <pc:sldMkLst>
          <pc:docMk/>
          <pc:sldMk cId="3146748241" sldId="293"/>
        </pc:sldMkLst>
        <pc:spChg chg="mod">
          <ac:chgData name="Hilary Phillips" userId="S::hphillips@youthlink.scot::81e4ff67-1efc-4c7c-96c9-28879a1dcfd8" providerId="AD" clId="Web-{E9CAAE17-A6F7-47B9-236C-AD9829FD585C}" dt="2023-12-06T09:16:57.951" v="20" actId="20577"/>
          <ac:spMkLst>
            <pc:docMk/>
            <pc:sldMk cId="3146748241" sldId="293"/>
            <ac:spMk id="5" creationId="{611EFFC5-D634-70FD-426E-13C2CF9AA295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A33483-CCC7-4357-887C-6C4A35C677B8}" type="datetimeFigureOut">
              <a:rPr lang="en-GB" smtClean="0"/>
              <a:t>28/11/2024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C8DA17-3B26-4AA7-80D9-A2F633940A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29837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C8DA17-3B26-4AA7-80D9-A2F633940A5E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50589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C8DA17-3B26-4AA7-80D9-A2F633940A5E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62005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09E2C3-9184-403A-B940-4A4E0E26D228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23422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C8DA17-3B26-4AA7-80D9-A2F633940A5E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23532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09E2C3-9184-403A-B940-4A4E0E26D228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39429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09E2C3-9184-403A-B940-4A4E0E26D228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65560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C8DA17-3B26-4AA7-80D9-A2F633940A5E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725920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1E506D-AF72-46B4-B530-8FFEA80C40BD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733534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C8DA17-3B26-4AA7-80D9-A2F633940A5E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553512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EAC716-76AB-E730-A1D8-AB70A09529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242F1C4-6F21-8E03-322D-9281E84FB2E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5A46477-9090-1B5D-236C-F34ECC4F0F6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FED651-DE77-3C80-5050-1BD455961B0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1E506D-AF72-46B4-B530-8FFEA80C40BD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730702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1A5350-349C-5DDF-372C-479E01127F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E071E92-E4F7-95A0-AACB-E61D4088853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602C659-D202-8CF5-2624-48CC3C5EFDE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5FD4A2-CF77-ECAB-9FFB-0B37BCC8D9D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C8DA17-3B26-4AA7-80D9-A2F633940A5E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737945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6DDDC8-DF04-37F8-450B-EF77052AB7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F391689-8386-F693-B2ED-0CAAE26C91E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FAA8AF8-7A36-E62B-7052-E9372EF77AF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A6DE48-B58B-31A3-5902-091FD0D79DF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1E506D-AF72-46B4-B530-8FFEA80C40BD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126237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C8DA17-3B26-4AA7-80D9-A2F633940A5E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5008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C8706E-4712-43F2-AF3D-42BEF035CC31}" type="datetimeFigureOut">
              <a:rPr lang="en-GB" smtClean="0"/>
              <a:t>28/11/2024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48003-41ED-43DD-8948-0FC69D9070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24697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C8706E-4712-43F2-AF3D-42BEF035CC31}" type="datetimeFigureOut">
              <a:rPr lang="en-GB" smtClean="0"/>
              <a:t>28/11/2024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48003-41ED-43DD-8948-0FC69D9070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69232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C8706E-4712-43F2-AF3D-42BEF035CC31}" type="datetimeFigureOut">
              <a:rPr lang="en-GB" smtClean="0"/>
              <a:t>28/11/2024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48003-41ED-43DD-8948-0FC69D9070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83984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C8706E-4712-43F2-AF3D-42BEF035CC31}" type="datetimeFigureOut">
              <a:rPr lang="en-GB" smtClean="0"/>
              <a:t>28/11/2024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48003-41ED-43DD-8948-0FC69D9070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52464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C8706E-4712-43F2-AF3D-42BEF035CC31}" type="datetimeFigureOut">
              <a:rPr lang="en-GB" smtClean="0"/>
              <a:t>28/11/2024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48003-41ED-43DD-8948-0FC69D9070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71879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C8706E-4712-43F2-AF3D-42BEF035CC31}" type="datetimeFigureOut">
              <a:rPr lang="en-GB" smtClean="0"/>
              <a:t>28/11/2024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48003-41ED-43DD-8948-0FC69D9070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6282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C8706E-4712-43F2-AF3D-42BEF035CC31}" type="datetimeFigureOut">
              <a:rPr lang="en-GB" smtClean="0"/>
              <a:t>28/11/2024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48003-41ED-43DD-8948-0FC69D9070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95601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C8706E-4712-43F2-AF3D-42BEF035CC31}" type="datetimeFigureOut">
              <a:rPr lang="en-GB" smtClean="0"/>
              <a:t>28/11/2024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48003-41ED-43DD-8948-0FC69D9070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73138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C8706E-4712-43F2-AF3D-42BEF035CC31}" type="datetimeFigureOut">
              <a:rPr lang="en-GB" smtClean="0"/>
              <a:t>28/11/2024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48003-41ED-43DD-8948-0FC69D9070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4430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C8706E-4712-43F2-AF3D-42BEF035CC31}" type="datetimeFigureOut">
              <a:rPr lang="en-GB" smtClean="0"/>
              <a:t>28/11/2024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48003-41ED-43DD-8948-0FC69D9070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79604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C8706E-4712-43F2-AF3D-42BEF035CC31}" type="datetimeFigureOut">
              <a:rPr lang="en-GB" smtClean="0"/>
              <a:t>28/11/2024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48003-41ED-43DD-8948-0FC69D9070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48997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C8706E-4712-43F2-AF3D-42BEF035CC31}" type="datetimeFigureOut">
              <a:rPr lang="en-GB" smtClean="0"/>
              <a:t>28/11/2024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848003-41ED-43DD-8948-0FC69D9070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49032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hyperlink" Target="https://www.linkedin.com/in/simonandersonconsulting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hyperlink" Target="https://www.linkedin.com/in/simonandersonconsulting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hyperlink" Target="https://www.linkedin.com/in/simonandersonconsulting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hyperlink" Target="https://www.linkedin.com/in/simonandersonconsulting/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hyperlink" Target="https://www.linkedin.com/in/simonandersonconsulting/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9.png"/><Relationship Id="rId7" Type="http://schemas.openxmlformats.org/officeDocument/2006/relationships/image" Target="../media/image1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5" Type="http://schemas.openxmlformats.org/officeDocument/2006/relationships/image" Target="../media/image13.png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6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jpeg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mailto:ACalder@youthlink.scot" TargetMode="External"/><Relationship Id="rId2" Type="http://schemas.openxmlformats.org/officeDocument/2006/relationships/hyperlink" Target="mailto:simon@simonanderson.consulting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samaritans.org/scotland/about-samaritans/research-policy/" TargetMode="External"/><Relationship Id="rId4" Type="http://schemas.openxmlformats.org/officeDocument/2006/relationships/hyperlink" Target="http://www.ahrecs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51F012-6CDD-D113-D801-DF846CC618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71600" y="165727"/>
            <a:ext cx="9448800" cy="2387600"/>
          </a:xfrm>
        </p:spPr>
        <p:txBody>
          <a:bodyPr>
            <a:noAutofit/>
          </a:bodyPr>
          <a:lstStyle/>
          <a:p>
            <a:r>
              <a:rPr lang="en-GB" sz="4800" dirty="0"/>
              <a:t>Research ethics in the Third Sector</a:t>
            </a:r>
            <a:br>
              <a:rPr lang="en-GB" sz="4800" dirty="0"/>
            </a:br>
            <a:r>
              <a:rPr lang="en-GB" sz="4800" dirty="0"/>
              <a:t>…or why one size really doesn’t fit all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A2ED8E2-9A1F-46A7-C2C9-16E425C170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299734"/>
            <a:ext cx="9144000" cy="1013505"/>
          </a:xfrm>
        </p:spPr>
        <p:txBody>
          <a:bodyPr>
            <a:normAutofit/>
          </a:bodyPr>
          <a:lstStyle/>
          <a:p>
            <a:r>
              <a:rPr lang="en-GB" sz="2800" dirty="0"/>
              <a:t>Simon Anderson (Simon Anderson Consulting/AHRECS)</a:t>
            </a:r>
          </a:p>
          <a:p>
            <a:r>
              <a:rPr lang="en-GB" sz="2800" dirty="0"/>
              <a:t>Dr Amy Calder (</a:t>
            </a:r>
            <a:r>
              <a:rPr lang="en-GB" sz="2800" dirty="0" err="1"/>
              <a:t>YouthLink</a:t>
            </a:r>
            <a:r>
              <a:rPr lang="en-GB" sz="2800" dirty="0"/>
              <a:t> Scotland)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76B07C8-3434-4CE3-3C20-CDFBC350B696}"/>
              </a:ext>
            </a:extLst>
          </p:cNvPr>
          <p:cNvSpPr txBox="1"/>
          <p:nvPr/>
        </p:nvSpPr>
        <p:spPr>
          <a:xfrm>
            <a:off x="4204627" y="6372165"/>
            <a:ext cx="11598087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dirty="0">
                <a:solidFill>
                  <a:srgbClr val="311920"/>
                </a:solidFill>
                <a:latin typeface="Galano Grotesque Alt SemiBold"/>
                <a:cs typeface="Calibri"/>
              </a:rPr>
              <a:t>The national agency for youth work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1BDD84C-DB74-FFAE-A2B0-F1514C29D60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2311" y="5590079"/>
            <a:ext cx="2660580" cy="748786"/>
          </a:xfrm>
          <a:prstGeom prst="rect">
            <a:avLst/>
          </a:prstGeom>
        </p:spPr>
      </p:pic>
      <p:pic>
        <p:nvPicPr>
          <p:cNvPr id="6" name="image1.png">
            <a:hlinkClick r:id="rId4"/>
            <a:extLst>
              <a:ext uri="{FF2B5EF4-FFF2-40B4-BE49-F238E27FC236}">
                <a16:creationId xmlns:a16="http://schemas.microsoft.com/office/drawing/2014/main" id="{9ACEFADC-A4B8-A233-167F-26359CF59DD6}"/>
              </a:ext>
            </a:extLst>
          </p:cNvPr>
          <p:cNvPicPr/>
          <p:nvPr/>
        </p:nvPicPr>
        <p:blipFill>
          <a:blip r:embed="rId5"/>
          <a:srcRect/>
          <a:stretch>
            <a:fillRect/>
          </a:stretch>
        </p:blipFill>
        <p:spPr>
          <a:xfrm>
            <a:off x="247106" y="5813720"/>
            <a:ext cx="3743960" cy="525145"/>
          </a:xfrm>
          <a:prstGeom prst="rect">
            <a:avLst/>
          </a:prstGeom>
          <a:ln/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AA94BBB-E7F6-095A-55D4-3B1389451B1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10029" y="5460310"/>
            <a:ext cx="2768742" cy="1231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68160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EC8817-B89F-C28B-E612-D83BA54E6F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Research and research ethics in the third sector: how might it be different?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E2FE46-1E8D-AEA1-3DB5-93F4BBA6AC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93359"/>
            <a:ext cx="10515600" cy="4351338"/>
          </a:xfrm>
        </p:spPr>
        <p:txBody>
          <a:bodyPr>
            <a:normAutofit fontScale="92500"/>
          </a:bodyPr>
          <a:lstStyle/>
          <a:p>
            <a:r>
              <a:rPr lang="en-GB" dirty="0"/>
              <a:t>General concern with values and relationships but no established culture of ethics review (or attention to research ethics more generally)</a:t>
            </a:r>
          </a:p>
          <a:p>
            <a:pPr lvl="1"/>
            <a:r>
              <a:rPr lang="en-GB" dirty="0"/>
              <a:t>Halo effect?</a:t>
            </a:r>
          </a:p>
          <a:p>
            <a:r>
              <a:rPr lang="en-GB" dirty="0"/>
              <a:t>Projects typically smaller and timescales shorter than in academia/healthcare </a:t>
            </a:r>
          </a:p>
          <a:p>
            <a:pPr lvl="1"/>
            <a:r>
              <a:rPr lang="en-GB" dirty="0"/>
              <a:t>Pressure to complete rather than comply?</a:t>
            </a:r>
          </a:p>
          <a:p>
            <a:r>
              <a:rPr lang="en-GB" dirty="0"/>
              <a:t>Greater proximity to policy and practice and general blurring of functions and roles</a:t>
            </a:r>
          </a:p>
          <a:p>
            <a:pPr lvl="1"/>
            <a:r>
              <a:rPr lang="en-GB" dirty="0"/>
              <a:t>e.g. researcher/practitioner; research/evaluation/participation/’lived experience’</a:t>
            </a:r>
          </a:p>
          <a:p>
            <a:r>
              <a:rPr lang="en-GB" dirty="0"/>
              <a:t>But lots of ethically challenging topics and potential vulnerabilities</a:t>
            </a:r>
          </a:p>
          <a:p>
            <a:pPr marL="0" indent="0">
              <a:buNone/>
            </a:pPr>
            <a:endParaRPr lang="en-GB" dirty="0"/>
          </a:p>
          <a:p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FB2A2FF-C6A6-9865-1D75-65CCE98EFF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06001" y="6032340"/>
            <a:ext cx="1778000" cy="791129"/>
          </a:xfrm>
          <a:prstGeom prst="rect">
            <a:avLst/>
          </a:prstGeom>
        </p:spPr>
      </p:pic>
      <p:pic>
        <p:nvPicPr>
          <p:cNvPr id="5" name="image1.png">
            <a:hlinkClick r:id="rId4"/>
            <a:extLst>
              <a:ext uri="{FF2B5EF4-FFF2-40B4-BE49-F238E27FC236}">
                <a16:creationId xmlns:a16="http://schemas.microsoft.com/office/drawing/2014/main" id="{A7558B88-E556-2A10-47E8-EA3333FB5518}"/>
              </a:ext>
            </a:extLst>
          </p:cNvPr>
          <p:cNvPicPr/>
          <p:nvPr/>
        </p:nvPicPr>
        <p:blipFill>
          <a:blip r:embed="rId5"/>
          <a:srcRect/>
          <a:stretch>
            <a:fillRect/>
          </a:stretch>
        </p:blipFill>
        <p:spPr>
          <a:xfrm>
            <a:off x="264040" y="6271510"/>
            <a:ext cx="3743960" cy="525145"/>
          </a:xfrm>
          <a:prstGeom prst="rect">
            <a:avLst/>
          </a:prstGeom>
          <a:ln/>
        </p:spPr>
      </p:pic>
    </p:spTree>
    <p:extLst>
      <p:ext uri="{BB962C8B-B14F-4D97-AF65-F5344CB8AC3E}">
        <p14:creationId xmlns:p14="http://schemas.microsoft.com/office/powerpoint/2010/main" val="22884572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2C07FD-8DF0-43D0-AB72-B479840B81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A91FE5-9F75-4D5A-BB71-1984B14B39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01A99C0-9FE0-3021-A444-EAA274243A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9728" y="213864"/>
            <a:ext cx="11412543" cy="6430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00159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B3F9A4-BB0A-D936-8009-E959BF17A6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Case study: Samaritans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0A7CAF-3ED6-20D9-B3EB-BF97293B80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Longstanding commitment to research and evidence use</a:t>
            </a:r>
          </a:p>
          <a:p>
            <a:r>
              <a:rPr lang="en-GB" dirty="0"/>
              <a:t>Formal research agenda, but also lots of ‘research-like’ activities</a:t>
            </a:r>
          </a:p>
          <a:p>
            <a:r>
              <a:rPr lang="en-GB" dirty="0"/>
              <a:t>Basic research ethics policy since around 2009</a:t>
            </a:r>
          </a:p>
          <a:p>
            <a:r>
              <a:rPr lang="en-GB" dirty="0"/>
              <a:t>Revised policy in 2018 and introduction of Samaritans Research Ethics Board – with commitment to review</a:t>
            </a:r>
          </a:p>
          <a:p>
            <a:r>
              <a:rPr lang="en-GB" dirty="0"/>
              <a:t>AHRECS review and agreed ‘blueprint’ in 2021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C994050-6C36-898F-947B-CF3BF4297B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06001" y="6032340"/>
            <a:ext cx="1778000" cy="791129"/>
          </a:xfrm>
          <a:prstGeom prst="rect">
            <a:avLst/>
          </a:prstGeom>
        </p:spPr>
      </p:pic>
      <p:pic>
        <p:nvPicPr>
          <p:cNvPr id="5" name="image1.png">
            <a:hlinkClick r:id="rId4"/>
            <a:extLst>
              <a:ext uri="{FF2B5EF4-FFF2-40B4-BE49-F238E27FC236}">
                <a16:creationId xmlns:a16="http://schemas.microsoft.com/office/drawing/2014/main" id="{A0B3BD1D-DADB-BEF1-A984-009C16F1B237}"/>
              </a:ext>
            </a:extLst>
          </p:cNvPr>
          <p:cNvPicPr/>
          <p:nvPr/>
        </p:nvPicPr>
        <p:blipFill>
          <a:blip r:embed="rId5"/>
          <a:srcRect/>
          <a:stretch>
            <a:fillRect/>
          </a:stretch>
        </p:blipFill>
        <p:spPr>
          <a:xfrm>
            <a:off x="264040" y="6271510"/>
            <a:ext cx="3743960" cy="525145"/>
          </a:xfrm>
          <a:prstGeom prst="rect">
            <a:avLst/>
          </a:prstGeom>
          <a:ln/>
        </p:spPr>
      </p:pic>
    </p:spTree>
    <p:extLst>
      <p:ext uri="{BB962C8B-B14F-4D97-AF65-F5344CB8AC3E}">
        <p14:creationId xmlns:p14="http://schemas.microsoft.com/office/powerpoint/2010/main" val="29975904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6C3572-D457-4214-BDB1-F8DACC502D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was working well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0ECD2E-E43C-41D3-8D21-B30C5529E1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Clear organisational commitment to values-based policy and practice</a:t>
            </a:r>
          </a:p>
          <a:p>
            <a:r>
              <a:rPr lang="en-GB" dirty="0"/>
              <a:t>Scale of the organisation allowed person-to-person discussion of ethics issues and challenges</a:t>
            </a:r>
          </a:p>
          <a:p>
            <a:r>
              <a:rPr lang="en-GB" dirty="0"/>
              <a:t>Responsiveness and quality of advice offered by the research team</a:t>
            </a:r>
          </a:p>
          <a:p>
            <a:r>
              <a:rPr lang="en-GB" dirty="0"/>
              <a:t>Recruitment of committed, capable reviewers to the SREB, offering effective scrutiny and valued feedback – especially for ‘traditional’ research</a:t>
            </a:r>
          </a:p>
          <a:p>
            <a:r>
              <a:rPr lang="en-GB" dirty="0"/>
              <a:t>Effective administration and manageable workload for SREB members</a:t>
            </a:r>
          </a:p>
          <a:p>
            <a:r>
              <a:rPr lang="en-GB" dirty="0"/>
              <a:t>Commitment to reflection and improvement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68A2A32-9A36-65F4-0A82-EEBC384E43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06001" y="6032340"/>
            <a:ext cx="1778000" cy="791129"/>
          </a:xfrm>
          <a:prstGeom prst="rect">
            <a:avLst/>
          </a:prstGeom>
        </p:spPr>
      </p:pic>
      <p:pic>
        <p:nvPicPr>
          <p:cNvPr id="5" name="image1.png">
            <a:hlinkClick r:id="rId4"/>
            <a:extLst>
              <a:ext uri="{FF2B5EF4-FFF2-40B4-BE49-F238E27FC236}">
                <a16:creationId xmlns:a16="http://schemas.microsoft.com/office/drawing/2014/main" id="{64DC05F8-205F-0B13-464E-FC969D8C2FD3}"/>
              </a:ext>
            </a:extLst>
          </p:cNvPr>
          <p:cNvPicPr/>
          <p:nvPr/>
        </p:nvPicPr>
        <p:blipFill>
          <a:blip r:embed="rId5"/>
          <a:srcRect/>
          <a:stretch>
            <a:fillRect/>
          </a:stretch>
        </p:blipFill>
        <p:spPr>
          <a:xfrm>
            <a:off x="264040" y="6271510"/>
            <a:ext cx="3743960" cy="525145"/>
          </a:xfrm>
          <a:prstGeom prst="rect">
            <a:avLst/>
          </a:prstGeom>
          <a:ln/>
        </p:spPr>
      </p:pic>
    </p:spTree>
    <p:extLst>
      <p:ext uri="{BB962C8B-B14F-4D97-AF65-F5344CB8AC3E}">
        <p14:creationId xmlns:p14="http://schemas.microsoft.com/office/powerpoint/2010/main" val="37838160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FF3DF9-6DB1-42B1-BE58-3F5B1712EE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was working less well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D3A07D-020A-42B4-8B7D-04358C4413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Ethics review working less well for new types of projects and ways of working – e.g. ‘</a:t>
            </a:r>
            <a:r>
              <a:rPr lang="en-GB" dirty="0" err="1"/>
              <a:t>Ux</a:t>
            </a:r>
            <a:r>
              <a:rPr lang="en-GB" dirty="0"/>
              <a:t>’ and service development, comms, marketing</a:t>
            </a:r>
          </a:p>
          <a:p>
            <a:r>
              <a:rPr lang="en-GB" dirty="0"/>
              <a:t>Relevance of ethics not always clear, and concern about the process being unwieldy, time consuming or unnecessarily restrictive</a:t>
            </a:r>
          </a:p>
          <a:p>
            <a:r>
              <a:rPr lang="en-GB" dirty="0"/>
              <a:t>Perceived lack of consistency and transparency in decision-making</a:t>
            </a:r>
          </a:p>
          <a:p>
            <a:r>
              <a:rPr lang="en-GB" dirty="0"/>
              <a:t>‘Culture gap’ between SREB and non-research staff, and concern about risk aversion</a:t>
            </a:r>
          </a:p>
          <a:p>
            <a:r>
              <a:rPr lang="en-GB" dirty="0"/>
              <a:t>Risk of research team being seen as imposing ethics on wider organisation – ‘ethics police’ not ‘facilitation champions’</a:t>
            </a:r>
          </a:p>
          <a:p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B7204D5-4CBE-E43B-9012-E21FEF4EDF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06001" y="6032340"/>
            <a:ext cx="1778000" cy="791129"/>
          </a:xfrm>
          <a:prstGeom prst="rect">
            <a:avLst/>
          </a:prstGeom>
        </p:spPr>
      </p:pic>
      <p:pic>
        <p:nvPicPr>
          <p:cNvPr id="5" name="image1.png">
            <a:hlinkClick r:id="rId4"/>
            <a:extLst>
              <a:ext uri="{FF2B5EF4-FFF2-40B4-BE49-F238E27FC236}">
                <a16:creationId xmlns:a16="http://schemas.microsoft.com/office/drawing/2014/main" id="{AD13DD59-23EB-04D2-F3EA-8F706CBFF8E1}"/>
              </a:ext>
            </a:extLst>
          </p:cNvPr>
          <p:cNvPicPr/>
          <p:nvPr/>
        </p:nvPicPr>
        <p:blipFill>
          <a:blip r:embed="rId5"/>
          <a:srcRect/>
          <a:stretch>
            <a:fillRect/>
          </a:stretch>
        </p:blipFill>
        <p:spPr>
          <a:xfrm>
            <a:off x="264040" y="6271510"/>
            <a:ext cx="3743960" cy="525145"/>
          </a:xfrm>
          <a:prstGeom prst="rect">
            <a:avLst/>
          </a:prstGeom>
          <a:ln/>
        </p:spPr>
      </p:pic>
    </p:spTree>
    <p:extLst>
      <p:ext uri="{BB962C8B-B14F-4D97-AF65-F5344CB8AC3E}">
        <p14:creationId xmlns:p14="http://schemas.microsoft.com/office/powerpoint/2010/main" val="11881550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57F334-5654-AB9E-DF48-2D5B9070FD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CC8645F5-A249-14EB-C245-073009FB1AA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6933"/>
            <a:ext cx="10955867" cy="708123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749796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Diagram, venn diagram&#10;&#10;Description automatically generated">
            <a:extLst>
              <a:ext uri="{FF2B5EF4-FFF2-40B4-BE49-F238E27FC236}">
                <a16:creationId xmlns:a16="http://schemas.microsoft.com/office/drawing/2014/main" id="{E7EEE328-B55B-557E-3E66-3FD802B387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-1140000">
            <a:off x="-2725000" y="-2330441"/>
            <a:ext cx="6527222" cy="5159839"/>
          </a:xfrm>
          <a:prstGeom prst="rect">
            <a:avLst/>
          </a:prstGeom>
        </p:spPr>
      </p:pic>
      <p:pic>
        <p:nvPicPr>
          <p:cNvPr id="7" name="Picture 6" descr="A picture containing icon&#10;&#10;Description automatically generated">
            <a:extLst>
              <a:ext uri="{FF2B5EF4-FFF2-40B4-BE49-F238E27FC236}">
                <a16:creationId xmlns:a16="http://schemas.microsoft.com/office/drawing/2014/main" id="{6B7F7EA8-5085-2F3F-FC27-BEBBC99C165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8724" y="408246"/>
            <a:ext cx="2729719" cy="768244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CFBEE5E9-0640-0A90-7924-3B539AC9D794}"/>
              </a:ext>
            </a:extLst>
          </p:cNvPr>
          <p:cNvSpPr/>
          <p:nvPr/>
        </p:nvSpPr>
        <p:spPr>
          <a:xfrm>
            <a:off x="589253" y="2512779"/>
            <a:ext cx="7706025" cy="5201424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endParaRPr lang="en-GB" sz="1600" i="1" dirty="0">
              <a:latin typeface="Galano Grotesque" panose="00000500000000000000" pitchFamily="50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>
                <a:latin typeface="Galano Grotesque" panose="00000500000000000000" pitchFamily="50" charset="0"/>
              </a:rPr>
              <a:t>Senior Researcher at YouthLink Scotland, the national agency for youth work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>
                <a:latin typeface="Galano Grotesque" panose="00000500000000000000" pitchFamily="50" charset="0"/>
              </a:rPr>
              <a:t>Can only gain ethical approval for research when partnering with universities or with other organisations that require it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>
                <a:latin typeface="Galano Grotesque" panose="00000500000000000000" pitchFamily="50" charset="0"/>
              </a:rPr>
              <a:t>In 2021 </a:t>
            </a:r>
            <a:r>
              <a:rPr lang="en-GB" sz="2800" b="1" dirty="0">
                <a:latin typeface="Galano Grotesque" panose="00000500000000000000" pitchFamily="50" charset="0"/>
              </a:rPr>
              <a:t>Third Sector Research Forum </a:t>
            </a:r>
            <a:r>
              <a:rPr lang="en-GB" sz="2800" dirty="0">
                <a:latin typeface="Galano Grotesque" panose="00000500000000000000" pitchFamily="50" charset="0"/>
              </a:rPr>
              <a:t>developed a Guide to Applying Ethical Research Principles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800" i="1" dirty="0">
              <a:latin typeface="Galano Grotesque" panose="00000500000000000000" pitchFamily="50" charset="0"/>
            </a:endParaRPr>
          </a:p>
          <a:p>
            <a:endParaRPr lang="en-GB" sz="2800" i="1" dirty="0">
              <a:latin typeface="Galano Grotesque" panose="00000500000000000000" pitchFamily="50" charset="0"/>
            </a:endParaRPr>
          </a:p>
          <a:p>
            <a:endParaRPr lang="en-GB" sz="2800" i="1" dirty="0">
              <a:latin typeface="Galano Grotesque" panose="00000500000000000000" pitchFamily="50" charset="0"/>
            </a:endParaRPr>
          </a:p>
          <a:p>
            <a:endParaRPr lang="en-GB" b="1" dirty="0"/>
          </a:p>
          <a:p>
            <a:r>
              <a:rPr lang="en-GB" dirty="0"/>
              <a:t> 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17B7B79-0F4C-BA43-9BF2-9E8E8A2403E6}"/>
              </a:ext>
            </a:extLst>
          </p:cNvPr>
          <p:cNvSpPr txBox="1"/>
          <p:nvPr/>
        </p:nvSpPr>
        <p:spPr>
          <a:xfrm>
            <a:off x="3950607" y="1211589"/>
            <a:ext cx="5840083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3600" b="1" dirty="0">
                <a:solidFill>
                  <a:srgbClr val="311920"/>
                </a:solidFill>
                <a:latin typeface="Galano Grotesque Alt SemiBold"/>
              </a:rPr>
              <a:t>Context</a:t>
            </a:r>
            <a:endParaRPr lang="en-GB" sz="3600" b="1" dirty="0">
              <a:solidFill>
                <a:srgbClr val="311920"/>
              </a:solidFill>
              <a:latin typeface="Galano Grotesque Alt SemiBold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4319EA1-A215-4FB5-A863-1A6CA2C4CA4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95278" y="1849391"/>
            <a:ext cx="3149488" cy="4409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00347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icon&#10;&#10;Description automatically generated">
            <a:extLst>
              <a:ext uri="{FF2B5EF4-FFF2-40B4-BE49-F238E27FC236}">
                <a16:creationId xmlns:a16="http://schemas.microsoft.com/office/drawing/2014/main" id="{AD633B58-A124-EF59-984A-33D1A49F1F5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8724" y="408246"/>
            <a:ext cx="2729719" cy="768244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544AC142-6EFC-7E7E-C76D-84C633657094}"/>
              </a:ext>
            </a:extLst>
          </p:cNvPr>
          <p:cNvSpPr/>
          <p:nvPr/>
        </p:nvSpPr>
        <p:spPr>
          <a:xfrm>
            <a:off x="586115" y="2576841"/>
            <a:ext cx="7450693" cy="3046988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effectLst/>
                <a:latin typeface="Galano Grotesque" panose="00000500000000000000"/>
                <a:ea typeface="Times New Roman" panose="02020603050405020304" pitchFamily="18" charset="0"/>
              </a:rPr>
              <a:t>Scottish Government Analytical Exchange programme – to develop a YouthLink Scotland research ethics policy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latin typeface="Galano Grotesque" panose="00000500000000000000"/>
                <a:ea typeface="Times New Roman" panose="02020603050405020304" pitchFamily="18" charset="0"/>
              </a:rPr>
              <a:t>Using the language of research and evaluation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latin typeface="Galano Grotesque" panose="00000500000000000000"/>
                <a:ea typeface="Times New Roman" panose="02020603050405020304" pitchFamily="18" charset="0"/>
              </a:rPr>
              <a:t>Provides a checklist of ethical considerations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effectLst/>
                <a:latin typeface="Galano Grotesque" panose="00000500000000000000"/>
                <a:ea typeface="Times New Roman" panose="02020603050405020304" pitchFamily="18" charset="0"/>
              </a:rPr>
              <a:t>Sets ou</a:t>
            </a:r>
            <a:r>
              <a:rPr lang="en-GB" sz="2400" dirty="0">
                <a:latin typeface="Galano Grotesque" panose="00000500000000000000"/>
                <a:ea typeface="Times New Roman" panose="02020603050405020304" pitchFamily="18" charset="0"/>
              </a:rPr>
              <a:t>r expectations when commissioning, conducting and working in partnership on research and evaluation</a:t>
            </a:r>
            <a:endParaRPr lang="en-GB" sz="2400" dirty="0">
              <a:effectLst/>
              <a:latin typeface="Galano Grotesque" panose="00000500000000000000"/>
              <a:ea typeface="Times New Roman" panose="02020603050405020304" pitchFamily="18" charset="0"/>
            </a:endParaRPr>
          </a:p>
          <a:p>
            <a:pPr marL="342900" lvl="0" indent="-342900">
              <a:buFont typeface="Wingdings" panose="05000000000000000000" pitchFamily="2" charset="2"/>
              <a:buChar char="ü"/>
            </a:pPr>
            <a:endParaRPr lang="en-GB" sz="2400" dirty="0">
              <a:latin typeface="Galano Grotesque" panose="00000500000000000000" pitchFamily="50" charset="0"/>
            </a:endParaRPr>
          </a:p>
          <a:p>
            <a:pPr marL="342900" indent="-342900">
              <a:buFont typeface="Arial"/>
              <a:buChar char="•"/>
            </a:pPr>
            <a:endParaRPr lang="en-GB" sz="2400" dirty="0">
              <a:cs typeface="Calibri" panose="020F0502020204030204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F6F15C0-318E-728D-8819-02FAFFFB08F0}"/>
              </a:ext>
            </a:extLst>
          </p:cNvPr>
          <p:cNvSpPr txBox="1"/>
          <p:nvPr/>
        </p:nvSpPr>
        <p:spPr>
          <a:xfrm>
            <a:off x="473557" y="647496"/>
            <a:ext cx="7675810" cy="120032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3600" b="1" dirty="0">
                <a:solidFill>
                  <a:srgbClr val="311920"/>
                </a:solidFill>
                <a:latin typeface="Galano Grotesque Alt SemiBold"/>
              </a:rPr>
              <a:t>Developing a policy to navigate research and evaluation ethics</a:t>
            </a:r>
            <a:endParaRPr lang="en-GB" sz="3600" b="1" dirty="0">
              <a:solidFill>
                <a:srgbClr val="311920"/>
              </a:solidFill>
              <a:latin typeface="Galano Grotesque Alt SemiBold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0512416-7BCA-E928-D29B-7E76433CC8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93423" y="3429000"/>
            <a:ext cx="7686923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0E6CE92-4E33-3FAD-5D36-632D5C98D76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49367" y="1176490"/>
            <a:ext cx="2868460" cy="4052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89961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C01E3B-DE51-5CF3-63E8-649CC3ED3E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Diagram, venn diagram&#10;&#10;Description automatically generated">
            <a:extLst>
              <a:ext uri="{FF2B5EF4-FFF2-40B4-BE49-F238E27FC236}">
                <a16:creationId xmlns:a16="http://schemas.microsoft.com/office/drawing/2014/main" id="{ECA041B6-C1CF-6179-6C9A-5861EC66D9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-1140000">
            <a:off x="-2725000" y="-2330441"/>
            <a:ext cx="6527222" cy="5159839"/>
          </a:xfrm>
          <a:prstGeom prst="rect">
            <a:avLst/>
          </a:prstGeom>
        </p:spPr>
      </p:pic>
      <p:pic>
        <p:nvPicPr>
          <p:cNvPr id="7" name="Picture 6" descr="A picture containing icon&#10;&#10;Description automatically generated">
            <a:extLst>
              <a:ext uri="{FF2B5EF4-FFF2-40B4-BE49-F238E27FC236}">
                <a16:creationId xmlns:a16="http://schemas.microsoft.com/office/drawing/2014/main" id="{D9FA5ABD-3C0A-49FB-A9DF-FDB5BE198A0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8724" y="408246"/>
            <a:ext cx="2729719" cy="768244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930001BA-B949-F0EB-C6D4-A189201929CF}"/>
              </a:ext>
            </a:extLst>
          </p:cNvPr>
          <p:cNvSpPr/>
          <p:nvPr/>
        </p:nvSpPr>
        <p:spPr>
          <a:xfrm>
            <a:off x="2589057" y="2312361"/>
            <a:ext cx="7706025" cy="5632311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endParaRPr lang="en-GB" sz="1600" i="1" dirty="0">
              <a:latin typeface="Galano Grotesque" panose="00000500000000000000" pitchFamily="50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>
                <a:latin typeface="Galano Grotesque" panose="00000500000000000000" pitchFamily="50" charset="0"/>
              </a:rPr>
              <a:t>Research ethics is not just about ethical approval and box ticking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>
                <a:latin typeface="Galano Grotesque" panose="00000500000000000000" pitchFamily="50" charset="0"/>
              </a:rPr>
              <a:t>It’s about reflective practice and supporting each other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>
                <a:latin typeface="Galano Grotesque" panose="00000500000000000000" pitchFamily="50" charset="0"/>
              </a:rPr>
              <a:t>Informal research ethics group – for third sector researchers to meet online every 6-8 weeks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>
                <a:latin typeface="Galano Grotesque" panose="00000500000000000000" pitchFamily="50" charset="0"/>
              </a:rPr>
              <a:t>Developing a research ethics appraisal service?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800" dirty="0">
              <a:latin typeface="Galano Grotesque" panose="00000500000000000000" pitchFamily="50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800" i="1" dirty="0">
              <a:latin typeface="Galano Grotesque" panose="00000500000000000000" pitchFamily="50" charset="0"/>
            </a:endParaRPr>
          </a:p>
          <a:p>
            <a:endParaRPr lang="en-GB" sz="2800" i="1" dirty="0">
              <a:latin typeface="Galano Grotesque" panose="00000500000000000000" pitchFamily="50" charset="0"/>
            </a:endParaRPr>
          </a:p>
          <a:p>
            <a:endParaRPr lang="en-GB" sz="2800" i="1" dirty="0">
              <a:latin typeface="Galano Grotesque" panose="00000500000000000000" pitchFamily="50" charset="0"/>
            </a:endParaRPr>
          </a:p>
          <a:p>
            <a:endParaRPr lang="en-GB" b="1" dirty="0"/>
          </a:p>
          <a:p>
            <a:r>
              <a:rPr lang="en-GB" dirty="0"/>
              <a:t> 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DF91A1F-A4CA-29F5-E4E7-9367CC3DED56}"/>
              </a:ext>
            </a:extLst>
          </p:cNvPr>
          <p:cNvSpPr txBox="1"/>
          <p:nvPr/>
        </p:nvSpPr>
        <p:spPr>
          <a:xfrm>
            <a:off x="3924776" y="1176490"/>
            <a:ext cx="5840083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3600" b="1" dirty="0">
                <a:solidFill>
                  <a:srgbClr val="311920"/>
                </a:solidFill>
                <a:latin typeface="Galano Grotesque Alt SemiBold"/>
              </a:rPr>
              <a:t>Supporting and reflecting</a:t>
            </a:r>
            <a:endParaRPr lang="en-GB" sz="3600" b="1" dirty="0">
              <a:solidFill>
                <a:srgbClr val="311920"/>
              </a:solidFill>
              <a:latin typeface="Galano Grotesque Alt SemiBold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141CE0E-DF24-92E9-E4D1-1A44C2DAEB4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5668" y="5173396"/>
            <a:ext cx="1382877" cy="1386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13355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0400ED-BADA-FA6A-35AE-415F70D277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icon&#10;&#10;Description automatically generated">
            <a:extLst>
              <a:ext uri="{FF2B5EF4-FFF2-40B4-BE49-F238E27FC236}">
                <a16:creationId xmlns:a16="http://schemas.microsoft.com/office/drawing/2014/main" id="{E457FF87-E07A-A334-5C3E-5A7F7D29229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8724" y="408246"/>
            <a:ext cx="2729719" cy="768244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B9346C9-1D72-E97E-D1F1-75F04E3E675F}"/>
              </a:ext>
            </a:extLst>
          </p:cNvPr>
          <p:cNvSpPr/>
          <p:nvPr/>
        </p:nvSpPr>
        <p:spPr>
          <a:xfrm>
            <a:off x="473557" y="1666900"/>
            <a:ext cx="7450693" cy="4524315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lvl="0"/>
            <a:r>
              <a:rPr lang="en-GB" sz="2400" b="1" dirty="0">
                <a:latin typeface="Galano Grotesque" panose="00000500000000000000" pitchFamily="50" charset="0"/>
              </a:rPr>
              <a:t>Community Knowledge Matters </a:t>
            </a:r>
          </a:p>
          <a:p>
            <a:pPr lvl="0"/>
            <a:endParaRPr lang="en-GB" sz="2400" b="1" dirty="0">
              <a:latin typeface="Galano Grotesque" panose="00000500000000000000"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400" b="0" i="0" u="none" strike="noStrike" dirty="0">
                <a:solidFill>
                  <a:srgbClr val="000000"/>
                </a:solidFill>
                <a:effectLst/>
                <a:latin typeface="Galano Grotesque" panose="00000500000000000000"/>
              </a:rPr>
              <a:t>A network that brings together people interested in community-led research shaping practice &amp; policy change in mental health and wellbeing in the H&amp;I and beyond</a:t>
            </a:r>
            <a:endParaRPr lang="en-GB" sz="2400" dirty="0">
              <a:latin typeface="Galano Grotesque" panose="00000500000000000000"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sz="2400" dirty="0">
                <a:latin typeface="Galano Grotesque" panose="00000500000000000000" pitchFamily="50" charset="0"/>
              </a:rPr>
              <a:t>Developed a participatory ethics toolkit – prompt conversations around ethical decisions in community-led research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n-GB" sz="2400" dirty="0">
              <a:latin typeface="Galano Grotesque" panose="00000500000000000000" pitchFamily="50" charset="0"/>
            </a:endParaRPr>
          </a:p>
          <a:p>
            <a:pPr lvl="0"/>
            <a:r>
              <a:rPr lang="en-GB" sz="2400" dirty="0">
                <a:latin typeface="Galano Grotesque" panose="00000500000000000000" pitchFamily="50" charset="0"/>
              </a:rPr>
              <a:t> </a:t>
            </a:r>
          </a:p>
          <a:p>
            <a:pPr marL="342900" indent="-342900">
              <a:buFont typeface="Arial"/>
              <a:buChar char="•"/>
            </a:pPr>
            <a:endParaRPr lang="en-GB" sz="2400" dirty="0">
              <a:cs typeface="Calibri" panose="020F0502020204030204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7977F59-BA7A-1398-C880-AACB079C9261}"/>
              </a:ext>
            </a:extLst>
          </p:cNvPr>
          <p:cNvSpPr txBox="1"/>
          <p:nvPr/>
        </p:nvSpPr>
        <p:spPr>
          <a:xfrm>
            <a:off x="473557" y="647496"/>
            <a:ext cx="7675810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3600" b="1" dirty="0">
                <a:solidFill>
                  <a:srgbClr val="311920"/>
                </a:solidFill>
                <a:latin typeface="Galano Grotesque Alt SemiBold"/>
              </a:rPr>
              <a:t>Participatory ethics toolkit</a:t>
            </a:r>
            <a:endParaRPr lang="en-GB" sz="3600" b="1" dirty="0">
              <a:solidFill>
                <a:srgbClr val="311920"/>
              </a:solidFill>
              <a:latin typeface="Galano Grotesque Alt SemiBold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CEB8591-47DB-FE6D-3763-C45354B4B9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93423" y="3429000"/>
            <a:ext cx="7686923" cy="6858000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B9335411-9AEC-A52C-DF45-4BB1E32B59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218" y="5460094"/>
            <a:ext cx="2341965" cy="1233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870B2F9A-2B68-735C-A49B-70B52A6BCB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9792" y="5460094"/>
            <a:ext cx="1929799" cy="11752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154CD61D-FAF9-9A0A-FB10-53DB543392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8567" y="5596825"/>
            <a:ext cx="2070247" cy="967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>
            <a:extLst>
              <a:ext uri="{FF2B5EF4-FFF2-40B4-BE49-F238E27FC236}">
                <a16:creationId xmlns:a16="http://schemas.microsoft.com/office/drawing/2014/main" id="{62831DA6-20A4-50A8-7E5B-FB63C3029C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9367" y="1523572"/>
            <a:ext cx="2682136" cy="3576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81249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418F78-8B7C-CE5C-4AFF-5AB4BA9FD4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Diagram, venn diagram&#10;&#10;Description automatically generated">
            <a:extLst>
              <a:ext uri="{FF2B5EF4-FFF2-40B4-BE49-F238E27FC236}">
                <a16:creationId xmlns:a16="http://schemas.microsoft.com/office/drawing/2014/main" id="{0E97EB91-4BEE-058F-E501-4F2C559A4C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-1140000">
            <a:off x="-2725000" y="-2330441"/>
            <a:ext cx="6527222" cy="5159839"/>
          </a:xfrm>
          <a:prstGeom prst="rect">
            <a:avLst/>
          </a:prstGeom>
        </p:spPr>
      </p:pic>
      <p:pic>
        <p:nvPicPr>
          <p:cNvPr id="7" name="Picture 6" descr="A picture containing icon&#10;&#10;Description automatically generated">
            <a:extLst>
              <a:ext uri="{FF2B5EF4-FFF2-40B4-BE49-F238E27FC236}">
                <a16:creationId xmlns:a16="http://schemas.microsoft.com/office/drawing/2014/main" id="{3E18A25A-4CB9-C318-1D98-B4B4E2CE339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8724" y="408246"/>
            <a:ext cx="2729719" cy="768244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D2AD9340-D2E7-69E2-9307-5726FB2078E7}"/>
              </a:ext>
            </a:extLst>
          </p:cNvPr>
          <p:cNvSpPr/>
          <p:nvPr/>
        </p:nvSpPr>
        <p:spPr>
          <a:xfrm>
            <a:off x="1080241" y="2285709"/>
            <a:ext cx="7690450" cy="5498941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endParaRPr lang="en-GB" sz="1600" i="1" dirty="0">
              <a:latin typeface="Galano Grotesque" panose="00000500000000000000" pitchFamily="50" charset="0"/>
            </a:endParaRPr>
          </a:p>
          <a:p>
            <a:pPr rtl="0" fontAlgn="base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sz="2200" b="0" i="0" u="none" strike="noStrike" dirty="0">
                <a:solidFill>
                  <a:srgbClr val="000000"/>
                </a:solidFill>
                <a:effectLst/>
                <a:latin typeface="Galano Grotesque" panose="00000500000000000000"/>
              </a:rPr>
              <a:t>Who gets to set the terms of engagement around research? </a:t>
            </a:r>
          </a:p>
          <a:p>
            <a:pPr rtl="0" fontAlgn="base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sz="2200" b="0" i="0" u="none" strike="noStrike" dirty="0">
                <a:solidFill>
                  <a:srgbClr val="000000"/>
                </a:solidFill>
                <a:effectLst/>
                <a:latin typeface="Galano Grotesque" panose="00000500000000000000"/>
              </a:rPr>
              <a:t>How can we make university ethics processes more accessible and fairer to communities?</a:t>
            </a:r>
          </a:p>
          <a:p>
            <a:pPr rtl="0" fontAlgn="base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sz="2200" b="0" i="0" u="none" strike="noStrike" dirty="0">
                <a:solidFill>
                  <a:srgbClr val="000000"/>
                </a:solidFill>
                <a:effectLst/>
                <a:latin typeface="Galano Grotesque" panose="00000500000000000000"/>
              </a:rPr>
              <a:t>How can we develop ethics processes outside of universities that community-based (/peer) researchers can access? </a:t>
            </a:r>
          </a:p>
          <a:p>
            <a:pPr rtl="0" fontAlgn="base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sz="2200" b="0" i="0" u="none" strike="noStrike" dirty="0">
                <a:solidFill>
                  <a:srgbClr val="000000"/>
                </a:solidFill>
                <a:effectLst/>
                <a:latin typeface="Galano Grotesque" panose="00000500000000000000"/>
              </a:rPr>
              <a:t>How can we allow communities to have a say on how they would like to engage with research (</a:t>
            </a:r>
            <a:r>
              <a:rPr lang="en-US" sz="2200" b="0" i="0" u="none" strike="noStrike" dirty="0" err="1">
                <a:solidFill>
                  <a:srgbClr val="000000"/>
                </a:solidFill>
                <a:effectLst/>
                <a:latin typeface="Galano Grotesque" panose="00000500000000000000"/>
              </a:rPr>
              <a:t>ie</a:t>
            </a:r>
            <a:r>
              <a:rPr lang="en-US" sz="2200" b="0" i="0" u="none" strike="noStrike" dirty="0">
                <a:solidFill>
                  <a:srgbClr val="000000"/>
                </a:solidFill>
                <a:effectLst/>
                <a:latin typeface="Galano Grotesque" panose="00000500000000000000"/>
              </a:rPr>
              <a:t>. the ethical considerations)?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800" dirty="0">
              <a:latin typeface="Galano Grotesque" panose="00000500000000000000" pitchFamily="50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800" i="1" dirty="0">
              <a:latin typeface="Galano Grotesque" panose="00000500000000000000" pitchFamily="50" charset="0"/>
            </a:endParaRPr>
          </a:p>
          <a:p>
            <a:endParaRPr lang="en-GB" sz="2800" i="1" dirty="0">
              <a:latin typeface="Galano Grotesque" panose="00000500000000000000" pitchFamily="50" charset="0"/>
            </a:endParaRPr>
          </a:p>
          <a:p>
            <a:endParaRPr lang="en-GB" sz="2800" i="1" dirty="0">
              <a:latin typeface="Galano Grotesque" panose="00000500000000000000" pitchFamily="50" charset="0"/>
            </a:endParaRPr>
          </a:p>
          <a:p>
            <a:endParaRPr lang="en-GB" b="1" dirty="0"/>
          </a:p>
          <a:p>
            <a:r>
              <a:rPr lang="en-GB" dirty="0"/>
              <a:t> 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39EBB0F-5D3B-42BD-B0EF-87FF44307A9E}"/>
              </a:ext>
            </a:extLst>
          </p:cNvPr>
          <p:cNvSpPr txBox="1"/>
          <p:nvPr/>
        </p:nvSpPr>
        <p:spPr>
          <a:xfrm>
            <a:off x="3338798" y="622492"/>
            <a:ext cx="5840083" cy="120032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3600" b="1" dirty="0">
                <a:solidFill>
                  <a:srgbClr val="311920"/>
                </a:solidFill>
                <a:latin typeface="Galano Grotesque Alt SemiBold"/>
              </a:rPr>
              <a:t>Rights-respecting approach to ethics</a:t>
            </a:r>
            <a:endParaRPr lang="en-GB" sz="3600" b="1" dirty="0">
              <a:solidFill>
                <a:srgbClr val="311920"/>
              </a:solidFill>
              <a:latin typeface="Galano Grotesque Alt SemiBold"/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11D4DF0B-D130-E4CE-ED8E-C9393511AB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71992" y="2037067"/>
            <a:ext cx="2846451" cy="3795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513341D6-3D87-7C3B-1182-4E1871954CC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1745" y="5492833"/>
            <a:ext cx="2341067" cy="123149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698C2F6-141E-EB1C-AC32-FB58F0FF1FF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23178" y="5553799"/>
            <a:ext cx="1926503" cy="117053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F6D5601-F243-9D8A-13F0-8F4006D5D1B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18177" y="5623908"/>
            <a:ext cx="2072820" cy="969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16990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C39EA516-6304-4D70-9FFD-41375D9C658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192" y="337892"/>
            <a:ext cx="2729719" cy="768244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91BFBA60-5315-4174-8814-EF99C5AFDBF9}"/>
              </a:ext>
            </a:extLst>
          </p:cNvPr>
          <p:cNvSpPr txBox="1"/>
          <p:nvPr/>
        </p:nvSpPr>
        <p:spPr>
          <a:xfrm>
            <a:off x="1020365" y="1431242"/>
            <a:ext cx="5840083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3600" b="1" dirty="0">
                <a:solidFill>
                  <a:srgbClr val="311920"/>
                </a:solidFill>
                <a:latin typeface="Galano Grotesque Alt SemiBold"/>
              </a:rPr>
              <a:t>Next steps</a:t>
            </a:r>
            <a:endParaRPr lang="en-GB" sz="3600" b="1" dirty="0">
              <a:solidFill>
                <a:srgbClr val="311920"/>
              </a:solidFill>
              <a:latin typeface="Galano Grotesque Alt SemiBold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2B39293-07DA-4EA9-9ECA-9C6612C8E80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34" r="27376"/>
          <a:stretch/>
        </p:blipFill>
        <p:spPr>
          <a:xfrm>
            <a:off x="6230943" y="0"/>
            <a:ext cx="6641432" cy="68580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85911" y="1972111"/>
            <a:ext cx="6096000" cy="4401205"/>
          </a:xfrm>
          <a:prstGeom prst="rect">
            <a:avLst/>
          </a:prstGeom>
        </p:spPr>
        <p:txBody>
          <a:bodyPr lIns="91440" tIns="45720" rIns="91440" bIns="45720" anchor="t">
            <a:spAutoFit/>
          </a:bodyPr>
          <a:lstStyle/>
          <a:p>
            <a:pPr marL="342900" lvl="0" indent="-342900">
              <a:buFont typeface="Wingdings" panose="05000000000000000000" pitchFamily="2" charset="2"/>
              <a:buChar char="ü"/>
            </a:pPr>
            <a:endParaRPr lang="en-GB" sz="2800" dirty="0">
              <a:latin typeface="Galano Grotesque" panose="00000500000000000000" pitchFamily="50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dirty="0">
                <a:effectLst/>
                <a:latin typeface="Galano Grotesque" panose="00000500000000000000"/>
                <a:ea typeface="Times New Roman" panose="02020603050405020304" pitchFamily="18" charset="0"/>
              </a:rPr>
              <a:t>Third sector researchers are adept at navigating ethics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dirty="0">
                <a:latin typeface="Galano Grotesque" panose="00000500000000000000"/>
                <a:ea typeface="Times New Roman" panose="02020603050405020304" pitchFamily="18" charset="0"/>
              </a:rPr>
              <a:t>Avoid the pitfalls of ticking boxes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dirty="0">
                <a:effectLst/>
                <a:latin typeface="Galano Grotesque" panose="00000500000000000000"/>
                <a:ea typeface="Times New Roman" panose="02020603050405020304" pitchFamily="18" charset="0"/>
              </a:rPr>
              <a:t>Use more relational, reflective and participatory approaches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dirty="0">
                <a:latin typeface="Galano Grotesque" panose="00000500000000000000"/>
                <a:ea typeface="Times New Roman" panose="02020603050405020304" pitchFamily="18" charset="0"/>
              </a:rPr>
              <a:t>Learn the lessons from other sectors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dirty="0">
                <a:latin typeface="Galano Grotesque" panose="00000500000000000000"/>
                <a:ea typeface="Times New Roman" panose="02020603050405020304" pitchFamily="18" charset="0"/>
              </a:rPr>
              <a:t>Develop ethics which ensures that the participants and researchers wellbeing is at the heart</a:t>
            </a:r>
            <a:endParaRPr lang="en-GB" sz="2800" dirty="0">
              <a:effectLst/>
              <a:latin typeface="Galano Grotesque" panose="0000050000000000000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61771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4ADCF1-A6FE-3D85-CDC8-986F2FD9D3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Contacts and links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8E1503-CE28-08A3-BB9A-70C88F1985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err="1">
                <a:hlinkClick r:id="rId2"/>
              </a:rPr>
              <a:t>simon@simonanderson.consulting</a:t>
            </a: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 err="1">
                <a:hlinkClick r:id="rId3"/>
              </a:rPr>
              <a:t>ACalder@youthlink.scot</a:t>
            </a:r>
            <a:r>
              <a:rPr lang="en-GB" dirty="0"/>
              <a:t>	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>
                <a:hlinkClick r:id="rId4"/>
              </a:rPr>
              <a:t>www.ahrecs.com</a:t>
            </a:r>
            <a:r>
              <a:rPr lang="en-GB" dirty="0"/>
              <a:t>	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>
                <a:hlinkClick r:id="rId5"/>
              </a:rPr>
              <a:t>https://www.samaritans.org/scotland/about-samaritans/research-policy/</a:t>
            </a:r>
            <a:r>
              <a:rPr lang="en-GB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35193026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0a66069d-93c9-4f5d-9a38-e0a8c25ec94f" xsi:nil="true"/>
    <lcf76f155ced4ddcb4097134ff3c332f xmlns="a4195a7f-e206-4473-ac50-fa5963a6f1ed">
      <Terms xmlns="http://schemas.microsoft.com/office/infopath/2007/PartnerControls"/>
    </lcf76f155ced4ddcb4097134ff3c332f>
    <IconOverlay xmlns="http://schemas.microsoft.com/sharepoint/v4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A1D1304072F6B4EAEFC27F4567B069A" ma:contentTypeVersion="19" ma:contentTypeDescription="Create a new document." ma:contentTypeScope="" ma:versionID="c0570114fc2b8c1fb9c36419bcd573d7">
  <xsd:schema xmlns:xsd="http://www.w3.org/2001/XMLSchema" xmlns:xs="http://www.w3.org/2001/XMLSchema" xmlns:p="http://schemas.microsoft.com/office/2006/metadata/properties" xmlns:ns2="a4195a7f-e206-4473-ac50-fa5963a6f1ed" xmlns:ns3="0a66069d-93c9-4f5d-9a38-e0a8c25ec94f" xmlns:ns4="http://schemas.microsoft.com/sharepoint/v4" targetNamespace="http://schemas.microsoft.com/office/2006/metadata/properties" ma:root="true" ma:fieldsID="d89140bf4170b757f1d79863d354b840" ns2:_="" ns3:_="" ns4:_="">
    <xsd:import namespace="a4195a7f-e206-4473-ac50-fa5963a6f1ed"/>
    <xsd:import namespace="0a66069d-93c9-4f5d-9a38-e0a8c25ec94f"/>
    <xsd:import namespace="http://schemas.microsoft.com/sharepoint/v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4:IconOverla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4195a7f-e206-4473-ac50-fa5963a6f1e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bcc206e7-62c8-4f28-8794-5f325efab95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a66069d-93c9-4f5d-9a38-e0a8c25ec94f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628cb7d0-daa4-48a3-bcc5-05f12adea1ad}" ma:internalName="TaxCatchAll" ma:showField="CatchAllData" ma:web="0a66069d-93c9-4f5d-9a38-e0a8c25ec94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4" elementFormDefault="qualified">
    <xsd:import namespace="http://schemas.microsoft.com/office/2006/documentManagement/types"/>
    <xsd:import namespace="http://schemas.microsoft.com/office/infopath/2007/PartnerControls"/>
    <xsd:element name="IconOverlay" ma:index="26" nillable="true" ma:displayName="IconOverlay" ma:hidden="true" ma:internalName="IconOverlay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D7DCD5D-5613-4B6A-93FD-27DCF1F849B1}">
  <ds:schemaRefs>
    <ds:schemaRef ds:uri="1e5d5cad-99d6-48eb-80b2-eb284849a3e9"/>
    <ds:schemaRef ds:uri="b134d4f5-2915-41cd-ac98-98cd822a119e"/>
    <ds:schemaRef ds:uri="http://schemas.microsoft.com/office/2006/documentManagement/types"/>
    <ds:schemaRef ds:uri="http://schemas.microsoft.com/office/2006/metadata/properties"/>
    <ds:schemaRef ds:uri="http://www.w3.org/XML/1998/namespace"/>
    <ds:schemaRef ds:uri="http://purl.org/dc/terms/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30F9BBC0-DEA4-4C42-B011-B3B6F802B10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F008439-498C-47E3-A6F4-644AA6C59418}"/>
</file>

<file path=docProps/app.xml><?xml version="1.0" encoding="utf-8"?>
<Properties xmlns="http://schemas.openxmlformats.org/officeDocument/2006/extended-properties" xmlns:vt="http://schemas.openxmlformats.org/officeDocument/2006/docPropsVTypes">
  <TotalTime>8306</TotalTime>
  <Words>714</Words>
  <Application>Microsoft Office PowerPoint</Application>
  <PresentationFormat>Widescreen</PresentationFormat>
  <Paragraphs>105</Paragraphs>
  <Slides>14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Arial</vt:lpstr>
      <vt:lpstr>Calibri</vt:lpstr>
      <vt:lpstr>Calibri Light</vt:lpstr>
      <vt:lpstr>Galano Grotesque</vt:lpstr>
      <vt:lpstr>Galano Grotesque Alt SemiBold</vt:lpstr>
      <vt:lpstr>Wingdings</vt:lpstr>
      <vt:lpstr>Office Theme</vt:lpstr>
      <vt:lpstr>Research ethics in the Third Sector …or why one size really doesn’t fit all</vt:lpstr>
      <vt:lpstr>Research and research ethics in the third sector: how might it be different?</vt:lpstr>
      <vt:lpstr>PowerPoint Presentation</vt:lpstr>
      <vt:lpstr>Case study: Samaritans</vt:lpstr>
      <vt:lpstr>What was working well</vt:lpstr>
      <vt:lpstr>What was working less well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Contacts and links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Amy Calder</dc:creator>
  <cp:lastModifiedBy>Simon Anderson</cp:lastModifiedBy>
  <cp:revision>127</cp:revision>
  <cp:lastPrinted>2024-11-30T16:19:47Z</cp:lastPrinted>
  <dcterms:created xsi:type="dcterms:W3CDTF">2023-12-01T13:09:50Z</dcterms:created>
  <dcterms:modified xsi:type="dcterms:W3CDTF">2024-12-02T08:15:19Z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0x0101008A1D1304072F6B4EAEFC27F4567B069A</vt:lpwstr>
  </property>
  <property fmtid="{D5CDD505-2E9C-101B-9397-08002B2CF9AE}" pid="3" name="MediaServiceImageTags">
    <vt:lpwstr/>
  </property>
</Properties>
</file>