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4" r:id="rId4"/>
  </p:sldMasterIdLst>
  <p:notesMasterIdLst>
    <p:notesMasterId r:id="rId21"/>
  </p:notesMasterIdLst>
  <p:sldIdLst>
    <p:sldId id="273" r:id="rId5"/>
    <p:sldId id="330" r:id="rId6"/>
    <p:sldId id="329" r:id="rId7"/>
    <p:sldId id="334" r:id="rId8"/>
    <p:sldId id="335" r:id="rId9"/>
    <p:sldId id="332" r:id="rId10"/>
    <p:sldId id="333" r:id="rId11"/>
    <p:sldId id="336" r:id="rId12"/>
    <p:sldId id="337" r:id="rId13"/>
    <p:sldId id="338" r:id="rId14"/>
    <p:sldId id="339" r:id="rId15"/>
    <p:sldId id="340" r:id="rId16"/>
    <p:sldId id="341" r:id="rId17"/>
    <p:sldId id="342" r:id="rId18"/>
    <p:sldId id="343" r:id="rId19"/>
    <p:sldId id="344" r:id="rId20"/>
  </p:sldIdLst>
  <p:sldSz cx="12192000" cy="6858000"/>
  <p:notesSz cx="6797675" cy="9926638"/>
  <p:embeddedFontLst>
    <p:embeddedFont>
      <p:font typeface="Adelle PE Sb" panose="02000503000000020004" charset="0"/>
      <p:bold r:id="rId22"/>
      <p:boldItalic r:id="rId23"/>
    </p:embeddedFont>
    <p:embeddedFont>
      <p:font typeface="Adelle Sans Lt" panose="02000503000000020004" pitchFamily="50" charset="0"/>
      <p:regular r:id="rId24"/>
      <p:italic r:id="rId25"/>
    </p:embeddedFont>
    <p:embeddedFont>
      <p:font typeface="Corbel" panose="020B0503020204020204" pitchFamily="34" charset="0"/>
      <p:regular r:id="rId26"/>
      <p:bold r:id="rId27"/>
      <p:italic r:id="rId28"/>
      <p:boldItalic r:id="rId29"/>
    </p:embeddedFont>
    <p:embeddedFont>
      <p:font typeface="Trebuchet MS" panose="020B060302020202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 template" id="{AF183DBE-F1EF-4322-BD2C-0F985490C23B}">
          <p14:sldIdLst>
            <p14:sldId id="273"/>
            <p14:sldId id="330"/>
            <p14:sldId id="329"/>
            <p14:sldId id="334"/>
            <p14:sldId id="335"/>
            <p14:sldId id="332"/>
            <p14:sldId id="333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53C526-D5E3-5E4E-1374-73D898BFBDF0}" name="Felicia Odamtten" initials="FO" userId="S::Felicia.Odamtten@resolutionfoundation.org::7b7d22fa-7789-4a5e-bedd-047b012e131e" providerId="AD"/>
  <p188:author id="{936CA82D-053B-F107-6347-0BAE15731DA6}" name="Lindsay Judge" initials="LJ" userId="S::lindsay.judge@resolutionfoundation.org::6ab5ccfd-f8bf-4be9-996b-0db1bc37a6d6" providerId="AD"/>
  <p188:author id="{28A24B7B-1209-ECF2-65E2-580FCC484731}" name="Camron Aref-Adib" initials="CA" userId="S::Camron.Aref-Adib@resolutionfoundation.org::6d811c8f-3bbe-44d8-beb8-ac098d87127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ndsay Judge" initials="LJ" lastIdx="5" clrIdx="0">
    <p:extLst>
      <p:ext uri="{19B8F6BF-5375-455C-9EA6-DF929625EA0E}">
        <p15:presenceInfo xmlns:p15="http://schemas.microsoft.com/office/powerpoint/2012/main" userId="S-1-5-21-3848930941-2558598003-976732478-2129" providerId="AD"/>
      </p:ext>
    </p:extLst>
  </p:cmAuthor>
  <p:cmAuthor id="2" name="Camron Aref-Adib" initials="CA" lastIdx="2" clrIdx="1">
    <p:extLst>
      <p:ext uri="{19B8F6BF-5375-455C-9EA6-DF929625EA0E}">
        <p15:presenceInfo xmlns:p15="http://schemas.microsoft.com/office/powerpoint/2012/main" userId="S::Camron.Aref-Adib@resolutionfoundation.org::6d811c8f-3bbe-44d8-beb8-ac098d871278" providerId="AD"/>
      </p:ext>
    </p:extLst>
  </p:cmAuthor>
  <p:cmAuthor id="3" name="Felicia Odamtten" initials="FO" lastIdx="2" clrIdx="2">
    <p:extLst>
      <p:ext uri="{19B8F6BF-5375-455C-9EA6-DF929625EA0E}">
        <p15:presenceInfo xmlns:p15="http://schemas.microsoft.com/office/powerpoint/2012/main" userId="S::Felicia.Odamtten@resolutionfoundation.org::7b7d22fa-7789-4a5e-bedd-047b012e131e" providerId="AD"/>
      </p:ext>
    </p:extLst>
  </p:cmAuthor>
  <p:cmAuthor id="4" name="Lindsay Judge" initials="LJ [2]" lastIdx="11" clrIdx="3">
    <p:extLst>
      <p:ext uri="{19B8F6BF-5375-455C-9EA6-DF929625EA0E}">
        <p15:presenceInfo xmlns:p15="http://schemas.microsoft.com/office/powerpoint/2012/main" userId="S::lindsay.judge@resolutionfoundation.org::6ab5ccfd-f8bf-4be9-996b-0db1bc37a6d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50" d="100"/>
          <a:sy n="150" d="100"/>
        </p:scale>
        <p:origin x="-126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9" Type="http://schemas.microsoft.com/office/2018/10/relationships/authors" Target="authors.xml"/><Relationship Id="rId21" Type="http://schemas.openxmlformats.org/officeDocument/2006/relationships/notesMaster" Target="notesMasters/notesMaster1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E45C57-215F-47E3-85D2-87555F8A2F32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C4B31-AAF2-4AD6-9563-90B60B3D8F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2196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(falsification, fabrication, misrepresentation, failure to report errors, plagiarism, unacknowledged appropriation, failure to follow legal, ethical or other requirements</a:t>
            </a:r>
          </a:p>
          <a:p>
            <a:pPr lvl="1"/>
            <a:r>
              <a:rPr lang="en-GB" sz="1600" dirty="0"/>
              <a:t>Things that are not misconduct include: </a:t>
            </a:r>
          </a:p>
          <a:p>
            <a:pPr lvl="1"/>
            <a:r>
              <a:rPr lang="en-GB" sz="1200" dirty="0"/>
              <a:t>genuine error (other than gross negligence)</a:t>
            </a:r>
          </a:p>
          <a:p>
            <a:pPr lvl="1"/>
            <a:r>
              <a:rPr lang="en-GB" sz="1200" dirty="0"/>
              <a:t>poor quality research</a:t>
            </a:r>
          </a:p>
          <a:p>
            <a:pPr lvl="1"/>
            <a:r>
              <a:rPr lang="en-GB" sz="1200" dirty="0"/>
              <a:t>Interpretation of results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7C4B31-AAF2-4AD6-9563-90B60B3D8F5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044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96599" y="6356348"/>
            <a:ext cx="4831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fld id="{2776AA18-0F2D-459B-B527-0D07FF7AAD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 userDrawn="1"/>
        </p:nvSpPr>
        <p:spPr>
          <a:xfrm>
            <a:off x="10056440" y="6356348"/>
            <a:ext cx="1296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kern="1200">
                <a:solidFill>
                  <a:srgbClr val="333334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solidFill>
                  <a:schemeClr val="tx1"/>
                </a:solidFill>
                <a:latin typeface="+mn-lt"/>
              </a:rPr>
              <a:t>@</a:t>
            </a:r>
            <a:r>
              <a:rPr lang="en-GB" err="1">
                <a:solidFill>
                  <a:schemeClr val="tx1"/>
                </a:solidFill>
                <a:latin typeface="+mn-lt"/>
              </a:rPr>
              <a:t>resfoundation</a:t>
            </a:r>
            <a:endParaRPr lang="en-GB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21602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9191549" y="634364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fld id="{2C728BA8-654E-442F-9B49-B11BF692B53B}" type="datetime6">
              <a:rPr lang="en-US" smtClean="0"/>
              <a:pPr/>
              <a:t>December 24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352" y="6343647"/>
            <a:ext cx="1296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@resfoundation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1" y="1697951"/>
            <a:ext cx="10226352" cy="722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baseline="0">
                <a:solidFill>
                  <a:schemeClr val="tx2"/>
                </a:solidFill>
                <a:latin typeface="Adelle PE Lt" panose="02000503000000020004" pitchFamily="50" charset="0"/>
              </a:defRPr>
            </a:lvl1pPr>
          </a:lstStyle>
          <a:p>
            <a:pPr lvl="0"/>
            <a:r>
              <a:rPr lang="en-GB">
                <a:latin typeface="+mj-lt"/>
              </a:rPr>
              <a:t>Placeholder text</a:t>
            </a:r>
            <a:endParaRPr lang="en-GB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685800" y="2492896"/>
            <a:ext cx="10226675" cy="65093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i="0">
                <a:solidFill>
                  <a:schemeClr val="tx1"/>
                </a:solidFill>
                <a:latin typeface="Adelle Sans Lt" panose="02000503000000020004" pitchFamily="50" charset="0"/>
              </a:defRPr>
            </a:lvl1pPr>
          </a:lstStyle>
          <a:p>
            <a:pPr lvl="0"/>
            <a:r>
              <a:rPr lang="en-US"/>
              <a:t>Placeholder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685800" y="3439677"/>
            <a:ext cx="10226352" cy="1645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  <a:latin typeface="Adelle Sans Lt" panose="02000503000000020004" pitchFamily="50" charset="0"/>
              </a:defRPr>
            </a:lvl1pPr>
          </a:lstStyle>
          <a:p>
            <a:pPr lvl="0"/>
            <a:r>
              <a:rPr lang="en-GB"/>
              <a:t>Placeholder</a:t>
            </a:r>
          </a:p>
        </p:txBody>
      </p:sp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1730202" y="6343645"/>
            <a:ext cx="1296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#</a:t>
            </a:r>
            <a:r>
              <a:rPr lang="en-GB" err="1"/>
              <a:t>eventhashtag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374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with wi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 userDrawn="1"/>
        </p:nvSpPr>
        <p:spPr>
          <a:xfrm>
            <a:off x="-19050" y="4781550"/>
            <a:ext cx="2888679" cy="209549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6"/>
          <p:cNvSpPr txBox="1"/>
          <p:nvPr userDrawn="1"/>
        </p:nvSpPr>
        <p:spPr>
          <a:xfrm>
            <a:off x="169986" y="5708129"/>
            <a:ext cx="3076176" cy="934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en-GB" sz="1600" err="1">
                <a:solidFill>
                  <a:schemeClr val="bg1"/>
                </a:solidFill>
                <a:latin typeface="Adelle PE Sb" panose="02000503000000020004" pitchFamily="50" charset="0"/>
              </a:rPr>
              <a:t>Wifi</a:t>
            </a:r>
            <a:endParaRPr lang="en-GB" sz="1600">
              <a:solidFill>
                <a:schemeClr val="bg1"/>
              </a:solidFill>
              <a:latin typeface="Adelle PE Sb" panose="02000503000000020004" pitchFamily="50" charset="0"/>
            </a:endParaRPr>
          </a:p>
          <a:p>
            <a:pPr>
              <a:lnSpc>
                <a:spcPct val="114000"/>
              </a:lnSpc>
            </a:pPr>
            <a:r>
              <a:rPr lang="en-GB" sz="1600">
                <a:solidFill>
                  <a:schemeClr val="bg1"/>
                </a:solidFill>
              </a:rPr>
              <a:t>2QAG_Guest</a:t>
            </a:r>
          </a:p>
          <a:p>
            <a:pPr>
              <a:lnSpc>
                <a:spcPct val="114000"/>
              </a:lnSpc>
            </a:pPr>
            <a:r>
              <a:rPr lang="en-GB" sz="1600" err="1">
                <a:solidFill>
                  <a:schemeClr val="bg1"/>
                </a:solidFill>
              </a:rPr>
              <a:t>Welcome_Guests</a:t>
            </a:r>
            <a:endParaRPr lang="en-GB" sz="1600">
              <a:solidFill>
                <a:schemeClr val="bg1"/>
              </a:solidFill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600201" y="1697951"/>
            <a:ext cx="10269557" cy="722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baseline="0">
                <a:solidFill>
                  <a:schemeClr val="tx2"/>
                </a:solidFill>
                <a:latin typeface="Adelle PE Lt" panose="02000503000000020004" pitchFamily="50" charset="0"/>
              </a:defRPr>
            </a:lvl1pPr>
          </a:lstStyle>
          <a:p>
            <a:pPr lvl="0"/>
            <a:r>
              <a:rPr lang="en-GB">
                <a:latin typeface="+mj-lt"/>
              </a:rPr>
              <a:t>Placeholder text</a:t>
            </a:r>
            <a:endParaRPr lang="en-GB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1600199" y="2492896"/>
            <a:ext cx="10269881" cy="65093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i="0">
                <a:solidFill>
                  <a:schemeClr val="tx1"/>
                </a:solidFill>
                <a:latin typeface="Adelle Sans Lt" panose="02000503000000020004" pitchFamily="50" charset="0"/>
              </a:defRPr>
            </a:lvl1pPr>
          </a:lstStyle>
          <a:p>
            <a:pPr lvl="0"/>
            <a:r>
              <a:rPr lang="en-US"/>
              <a:t>Placeholder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600200" y="3439677"/>
            <a:ext cx="10269557" cy="1645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  <a:latin typeface="Adelle Sans Lt" panose="02000503000000020004" pitchFamily="50" charset="0"/>
              </a:defRPr>
            </a:lvl1pPr>
          </a:lstStyle>
          <a:p>
            <a:pPr lvl="0"/>
            <a:r>
              <a:rPr lang="en-GB"/>
              <a:t>Placeholder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10706099" y="6343645"/>
            <a:ext cx="1228649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fld id="{2C728BA8-654E-442F-9B49-B11BF692B53B}" type="datetime6">
              <a:rPr lang="en-US" smtClean="0"/>
              <a:pPr/>
              <a:t>December 24</a:t>
            </a:fld>
            <a:endParaRPr lang="en-GB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43105" y="6343647"/>
            <a:ext cx="1296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@resfoundation</a:t>
            </a:r>
          </a:p>
        </p:txBody>
      </p:sp>
      <p:sp>
        <p:nvSpPr>
          <p:cNvPr id="19" name="Footer Placeholder 4"/>
          <p:cNvSpPr txBox="1">
            <a:spLocks/>
          </p:cNvSpPr>
          <p:nvPr userDrawn="1"/>
        </p:nvSpPr>
        <p:spPr>
          <a:xfrm>
            <a:off x="9409955" y="6343645"/>
            <a:ext cx="1296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#</a:t>
            </a:r>
            <a:r>
              <a:rPr lang="en-GB" err="1"/>
              <a:t>eventhashtag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6110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(with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2"/>
          <p:cNvSpPr>
            <a:spLocks noGrp="1"/>
          </p:cNvSpPr>
          <p:nvPr>
            <p:ph type="pic" sz="quarter" idx="15"/>
          </p:nvPr>
        </p:nvSpPr>
        <p:spPr>
          <a:xfrm>
            <a:off x="0" y="7987"/>
            <a:ext cx="6096000" cy="6858000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753399" y="63563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fld id="{2C728BA8-654E-442F-9B49-B11BF692B53B}" type="datetime6">
              <a:rPr lang="en-US" smtClean="0"/>
              <a:pPr/>
              <a:t>December 24</a:t>
            </a:fld>
            <a:endParaRPr lang="en-GB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0016" y="6343647"/>
            <a:ext cx="1296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@resfoundation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96599" y="6356348"/>
            <a:ext cx="4831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fld id="{2776AA18-0F2D-459B-B527-0D07FF7AAD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240016" y="1872768"/>
            <a:ext cx="5739711" cy="72293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44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>
                <a:latin typeface="+mj-lt"/>
              </a:rPr>
              <a:t>Placeholder text</a:t>
            </a:r>
            <a:endParaRPr lang="en-GB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6236830" y="2631721"/>
            <a:ext cx="5739712" cy="65093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Placeholder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6236830" y="3645024"/>
            <a:ext cx="5739712" cy="1645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Placeholder</a:t>
            </a:r>
          </a:p>
        </p:txBody>
      </p: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6240016" y="5959472"/>
            <a:ext cx="1296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#</a:t>
            </a:r>
            <a:r>
              <a:rPr lang="en-GB" err="1"/>
              <a:t>eventhashtag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611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96599" y="6356348"/>
            <a:ext cx="4831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fld id="{2776AA18-0F2D-459B-B527-0D07FF7AAD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911350" y="2492896"/>
            <a:ext cx="10175099" cy="7229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400" b="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>
                <a:latin typeface="+mj-lt"/>
              </a:rPr>
              <a:t>Placeholder text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911349" y="3429000"/>
            <a:ext cx="10175100" cy="72008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sz="3600"/>
              <a:t>Placeholder</a:t>
            </a: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00455" y="6356347"/>
            <a:ext cx="1296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@resfoundation</a:t>
            </a:r>
          </a:p>
        </p:txBody>
      </p:sp>
    </p:spTree>
    <p:extLst>
      <p:ext uri="{BB962C8B-B14F-4D97-AF65-F5344CB8AC3E}">
        <p14:creationId xmlns:p14="http://schemas.microsoft.com/office/powerpoint/2010/main" val="4202560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(with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2"/>
          <p:cNvSpPr>
            <a:spLocks noGrp="1"/>
          </p:cNvSpPr>
          <p:nvPr>
            <p:ph type="pic" sz="quarter" idx="15"/>
          </p:nvPr>
        </p:nvSpPr>
        <p:spPr>
          <a:xfrm>
            <a:off x="0" y="7987"/>
            <a:ext cx="6096000" cy="6858000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96599" y="6356348"/>
            <a:ext cx="4831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fld id="{2776AA18-0F2D-459B-B527-0D07FF7AAD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240015" y="2492896"/>
            <a:ext cx="5256583" cy="7229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400" b="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>
                <a:latin typeface="+mj-lt"/>
              </a:rPr>
              <a:t>Placeholder text</a:t>
            </a:r>
            <a:endParaRPr lang="en-GB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6240015" y="3429000"/>
            <a:ext cx="5256584" cy="72008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sz="3600"/>
              <a:t>Placeholder</a:t>
            </a:r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00454" y="6356347"/>
            <a:ext cx="1296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@resfoundation</a:t>
            </a:r>
          </a:p>
        </p:txBody>
      </p:sp>
    </p:spTree>
    <p:extLst>
      <p:ext uri="{BB962C8B-B14F-4D97-AF65-F5344CB8AC3E}">
        <p14:creationId xmlns:p14="http://schemas.microsoft.com/office/powerpoint/2010/main" val="1241652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2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311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(No hea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96599" y="6356348"/>
            <a:ext cx="4831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fld id="{2776AA18-0F2D-459B-B527-0D07FF7AAD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00455" y="6356347"/>
            <a:ext cx="1296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@resfoundation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3351" y="1390650"/>
            <a:ext cx="10557049" cy="496569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rgbClr val="699595"/>
              </a:buClr>
              <a:buFont typeface="Arial" panose="020B0604020202020204" pitchFamily="34" charset="0"/>
              <a:buChar char="•"/>
              <a:defRPr>
                <a:solidFill>
                  <a:srgbClr val="333334"/>
                </a:solidFill>
                <a:latin typeface="Trebuchet MS" panose="020B0603020202020204" pitchFamily="34" charset="0"/>
              </a:defRPr>
            </a:lvl2pPr>
            <a:lvl3pPr marL="1143000" indent="-228600">
              <a:buClr>
                <a:srgbClr val="699595"/>
              </a:buClr>
              <a:buFont typeface="Arial" panose="020B0604020202020204" pitchFamily="34" charset="0"/>
              <a:buChar char="•"/>
              <a:defRPr>
                <a:solidFill>
                  <a:srgbClr val="333334"/>
                </a:solidFill>
                <a:latin typeface="Trebuchet MS" panose="020B0603020202020204" pitchFamily="34" charset="0"/>
              </a:defRPr>
            </a:lvl3pPr>
            <a:lvl4pPr marL="1600200" indent="-228600">
              <a:buClr>
                <a:srgbClr val="699595"/>
              </a:buClr>
              <a:buFont typeface="Arial" panose="020B0604020202020204" pitchFamily="34" charset="0"/>
              <a:buChar char="•"/>
              <a:defRPr>
                <a:solidFill>
                  <a:srgbClr val="333334"/>
                </a:solidFill>
                <a:latin typeface="Trebuchet MS" panose="020B0603020202020204" pitchFamily="34" charset="0"/>
              </a:defRPr>
            </a:lvl4pPr>
            <a:lvl5pPr marL="2057400" indent="-228600">
              <a:buClr>
                <a:srgbClr val="699595"/>
              </a:buClr>
              <a:buFont typeface="Arial" panose="020B0604020202020204" pitchFamily="34" charset="0"/>
              <a:buChar char="•"/>
              <a:defRPr>
                <a:solidFill>
                  <a:srgbClr val="333334"/>
                </a:solidFill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/>
              <a:t>Placeholder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430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3351" y="1390650"/>
            <a:ext cx="10557049" cy="496569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rgbClr val="699595"/>
              </a:buClr>
              <a:buFont typeface="Arial" panose="020B0604020202020204" pitchFamily="34" charset="0"/>
              <a:buChar char="•"/>
              <a:defRPr>
                <a:solidFill>
                  <a:srgbClr val="333334"/>
                </a:solidFill>
                <a:latin typeface="Trebuchet MS" panose="020B0603020202020204" pitchFamily="34" charset="0"/>
              </a:defRPr>
            </a:lvl2pPr>
            <a:lvl3pPr marL="1143000" indent="-228600">
              <a:buClr>
                <a:srgbClr val="699595"/>
              </a:buClr>
              <a:buFont typeface="Arial" panose="020B0604020202020204" pitchFamily="34" charset="0"/>
              <a:buChar char="•"/>
              <a:defRPr>
                <a:solidFill>
                  <a:srgbClr val="333334"/>
                </a:solidFill>
                <a:latin typeface="Trebuchet MS" panose="020B0603020202020204" pitchFamily="34" charset="0"/>
              </a:defRPr>
            </a:lvl3pPr>
            <a:lvl4pPr marL="1600200" indent="-228600">
              <a:buClr>
                <a:srgbClr val="699595"/>
              </a:buClr>
              <a:buFont typeface="Arial" panose="020B0604020202020204" pitchFamily="34" charset="0"/>
              <a:buChar char="•"/>
              <a:defRPr>
                <a:solidFill>
                  <a:srgbClr val="333334"/>
                </a:solidFill>
                <a:latin typeface="Trebuchet MS" panose="020B0603020202020204" pitchFamily="34" charset="0"/>
              </a:defRPr>
            </a:lvl4pPr>
            <a:lvl5pPr marL="2057400" indent="-228600">
              <a:buClr>
                <a:srgbClr val="699595"/>
              </a:buClr>
              <a:buFont typeface="Arial" panose="020B0604020202020204" pitchFamily="34" charset="0"/>
              <a:buChar char="•"/>
              <a:defRPr>
                <a:solidFill>
                  <a:srgbClr val="333334"/>
                </a:solidFill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/>
              <a:t>Placeholder text</a:t>
            </a:r>
            <a:endParaRPr lang="en-GB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96599" y="6356348"/>
            <a:ext cx="4831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fld id="{2776AA18-0F2D-459B-B527-0D07FF7AAD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263351" y="291524"/>
            <a:ext cx="10557049" cy="895189"/>
          </a:xfrm>
          <a:prstGeom prst="rect">
            <a:avLst/>
          </a:prstGeom>
        </p:spPr>
        <p:txBody>
          <a:bodyPr anchor="ctr"/>
          <a:lstStyle>
            <a:lvl1pPr>
              <a:defRPr sz="28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Slide title (can go over two lines)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00455" y="6356347"/>
            <a:ext cx="1296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@resfoundation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263351" y="6356347"/>
            <a:ext cx="9803471" cy="365126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000" i="0" baseline="0">
                <a:solidFill>
                  <a:schemeClr val="tx1"/>
                </a:solidFill>
                <a:latin typeface="+mn-lt"/>
                <a:ea typeface="Adobe Fan Heiti Std B" pitchFamily="34" charset="-128"/>
              </a:defRPr>
            </a:lvl1pPr>
            <a:lvl2pPr>
              <a:defRPr sz="1800">
                <a:latin typeface="Corbel" panose="020B0503020204020204" pitchFamily="34" charset="0"/>
                <a:ea typeface="Adobe Fan Heiti Std B" pitchFamily="34" charset="-128"/>
              </a:defRPr>
            </a:lvl2pPr>
            <a:lvl3pPr>
              <a:defRPr sz="1800">
                <a:latin typeface="Corbel" panose="020B0503020204020204" pitchFamily="34" charset="0"/>
                <a:ea typeface="Adobe Fan Heiti Std B" pitchFamily="34" charset="-128"/>
              </a:defRPr>
            </a:lvl3pPr>
            <a:lvl4pPr>
              <a:defRPr sz="1800">
                <a:latin typeface="Corbel" panose="020B0503020204020204" pitchFamily="34" charset="0"/>
                <a:ea typeface="Adobe Fan Heiti Std B" pitchFamily="34" charset="-128"/>
              </a:defRPr>
            </a:lvl4pPr>
            <a:lvl5pPr>
              <a:defRPr sz="1800">
                <a:latin typeface="Corbel" panose="020B0503020204020204" pitchFamily="34" charset="0"/>
                <a:ea typeface="Adobe Fan Heiti Std B" pitchFamily="34" charset="-12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Notes/Source:</a:t>
            </a:r>
          </a:p>
        </p:txBody>
      </p:sp>
    </p:spTree>
    <p:extLst>
      <p:ext uri="{BB962C8B-B14F-4D97-AF65-F5344CB8AC3E}">
        <p14:creationId xmlns:p14="http://schemas.microsoft.com/office/powerpoint/2010/main" val="2838922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3351" y="1390650"/>
            <a:ext cx="10557049" cy="496569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rgbClr val="699595"/>
              </a:buClr>
              <a:buFont typeface="Arial" panose="020B0604020202020204" pitchFamily="34" charset="0"/>
              <a:buChar char="•"/>
              <a:defRPr>
                <a:solidFill>
                  <a:srgbClr val="333334"/>
                </a:solidFill>
                <a:latin typeface="Trebuchet MS" panose="020B0603020202020204" pitchFamily="34" charset="0"/>
              </a:defRPr>
            </a:lvl2pPr>
            <a:lvl3pPr marL="1143000" indent="-228600">
              <a:buClr>
                <a:srgbClr val="699595"/>
              </a:buClr>
              <a:buFont typeface="Arial" panose="020B0604020202020204" pitchFamily="34" charset="0"/>
              <a:buChar char="•"/>
              <a:defRPr>
                <a:solidFill>
                  <a:srgbClr val="333334"/>
                </a:solidFill>
                <a:latin typeface="Trebuchet MS" panose="020B0603020202020204" pitchFamily="34" charset="0"/>
              </a:defRPr>
            </a:lvl3pPr>
            <a:lvl4pPr marL="1600200" indent="-228600">
              <a:buClr>
                <a:srgbClr val="699595"/>
              </a:buClr>
              <a:buFont typeface="Arial" panose="020B0604020202020204" pitchFamily="34" charset="0"/>
              <a:buChar char="•"/>
              <a:defRPr>
                <a:solidFill>
                  <a:srgbClr val="333334"/>
                </a:solidFill>
                <a:latin typeface="Trebuchet MS" panose="020B0603020202020204" pitchFamily="34" charset="0"/>
              </a:defRPr>
            </a:lvl4pPr>
            <a:lvl5pPr marL="2057400" indent="-228600">
              <a:buClr>
                <a:srgbClr val="699595"/>
              </a:buClr>
              <a:buFont typeface="Arial" panose="020B0604020202020204" pitchFamily="34" charset="0"/>
              <a:buChar char="•"/>
              <a:defRPr>
                <a:solidFill>
                  <a:srgbClr val="333334"/>
                </a:solidFill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/>
              <a:t>Placeholder text</a:t>
            </a:r>
            <a:endParaRPr lang="en-GB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96599" y="6356348"/>
            <a:ext cx="4831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fld id="{2776AA18-0F2D-459B-B527-0D07FF7AAD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263351" y="291525"/>
            <a:ext cx="10557049" cy="734002"/>
          </a:xfrm>
          <a:prstGeom prst="rect">
            <a:avLst/>
          </a:prstGeom>
        </p:spPr>
        <p:txBody>
          <a:bodyPr anchor="ctr"/>
          <a:lstStyle>
            <a:lvl1pPr>
              <a:defRPr sz="28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Slide title 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00455" y="6356347"/>
            <a:ext cx="1296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@resfoundation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263351" y="1080343"/>
            <a:ext cx="10557049" cy="31030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i="0" baseline="0">
                <a:solidFill>
                  <a:schemeClr val="tx1"/>
                </a:solidFill>
                <a:latin typeface="+mn-lt"/>
                <a:ea typeface="Adobe Fan Heiti Std B" pitchFamily="34" charset="-128"/>
              </a:defRPr>
            </a:lvl1pPr>
            <a:lvl2pPr>
              <a:defRPr sz="1800">
                <a:latin typeface="Corbel" panose="020B0503020204020204" pitchFamily="34" charset="0"/>
                <a:ea typeface="Adobe Fan Heiti Std B" pitchFamily="34" charset="-128"/>
              </a:defRPr>
            </a:lvl2pPr>
            <a:lvl3pPr>
              <a:defRPr sz="1800">
                <a:latin typeface="Corbel" panose="020B0503020204020204" pitchFamily="34" charset="0"/>
                <a:ea typeface="Adobe Fan Heiti Std B" pitchFamily="34" charset="-128"/>
              </a:defRPr>
            </a:lvl3pPr>
            <a:lvl4pPr>
              <a:defRPr sz="1800">
                <a:latin typeface="Corbel" panose="020B0503020204020204" pitchFamily="34" charset="0"/>
                <a:ea typeface="Adobe Fan Heiti Std B" pitchFamily="34" charset="-128"/>
              </a:defRPr>
            </a:lvl4pPr>
            <a:lvl5pPr>
              <a:defRPr sz="1800">
                <a:latin typeface="Corbel" panose="020B0503020204020204" pitchFamily="34" charset="0"/>
                <a:ea typeface="Adobe Fan Heiti Std B" pitchFamily="34" charset="-12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Chart title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263351" y="6356347"/>
            <a:ext cx="9803471" cy="365126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000" i="0" baseline="0">
                <a:solidFill>
                  <a:schemeClr val="tx1"/>
                </a:solidFill>
                <a:latin typeface="+mn-lt"/>
                <a:ea typeface="Adobe Fan Heiti Std B" pitchFamily="34" charset="-128"/>
              </a:defRPr>
            </a:lvl1pPr>
            <a:lvl2pPr>
              <a:defRPr sz="1800">
                <a:latin typeface="Corbel" panose="020B0503020204020204" pitchFamily="34" charset="0"/>
                <a:ea typeface="Adobe Fan Heiti Std B" pitchFamily="34" charset="-128"/>
              </a:defRPr>
            </a:lvl2pPr>
            <a:lvl3pPr>
              <a:defRPr sz="1800">
                <a:latin typeface="Corbel" panose="020B0503020204020204" pitchFamily="34" charset="0"/>
                <a:ea typeface="Adobe Fan Heiti Std B" pitchFamily="34" charset="-128"/>
              </a:defRPr>
            </a:lvl3pPr>
            <a:lvl4pPr>
              <a:defRPr sz="1800">
                <a:latin typeface="Corbel" panose="020B0503020204020204" pitchFamily="34" charset="0"/>
                <a:ea typeface="Adobe Fan Heiti Std B" pitchFamily="34" charset="-128"/>
              </a:defRPr>
            </a:lvl4pPr>
            <a:lvl5pPr>
              <a:defRPr sz="1800">
                <a:latin typeface="Corbel" panose="020B0503020204020204" pitchFamily="34" charset="0"/>
                <a:ea typeface="Adobe Fan Heiti Std B" pitchFamily="34" charset="-12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Notes/Source:</a:t>
            </a:r>
          </a:p>
        </p:txBody>
      </p:sp>
    </p:spTree>
    <p:extLst>
      <p:ext uri="{BB962C8B-B14F-4D97-AF65-F5344CB8AC3E}">
        <p14:creationId xmlns:p14="http://schemas.microsoft.com/office/powerpoint/2010/main" val="78857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(left) with labels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96599" y="6356348"/>
            <a:ext cx="4831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fld id="{2776AA18-0F2D-459B-B527-0D07FF7AAD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263351" y="1276376"/>
            <a:ext cx="10700480" cy="31030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i="0" baseline="0">
                <a:solidFill>
                  <a:schemeClr val="tx1"/>
                </a:solidFill>
                <a:latin typeface="+mn-lt"/>
                <a:ea typeface="Adobe Fan Heiti Std B" pitchFamily="34" charset="-128"/>
              </a:defRPr>
            </a:lvl1pPr>
            <a:lvl2pPr>
              <a:defRPr sz="1800">
                <a:latin typeface="Corbel" panose="020B0503020204020204" pitchFamily="34" charset="0"/>
                <a:ea typeface="Adobe Fan Heiti Std B" pitchFamily="34" charset="-128"/>
              </a:defRPr>
            </a:lvl2pPr>
            <a:lvl3pPr>
              <a:defRPr sz="1800">
                <a:latin typeface="Corbel" panose="020B0503020204020204" pitchFamily="34" charset="0"/>
                <a:ea typeface="Adobe Fan Heiti Std B" pitchFamily="34" charset="-128"/>
              </a:defRPr>
            </a:lvl3pPr>
            <a:lvl4pPr>
              <a:defRPr sz="1800">
                <a:latin typeface="Corbel" panose="020B0503020204020204" pitchFamily="34" charset="0"/>
                <a:ea typeface="Adobe Fan Heiti Std B" pitchFamily="34" charset="-128"/>
              </a:defRPr>
            </a:lvl4pPr>
            <a:lvl5pPr>
              <a:defRPr sz="1800">
                <a:latin typeface="Corbel" panose="020B0503020204020204" pitchFamily="34" charset="0"/>
                <a:ea typeface="Adobe Fan Heiti Std B" pitchFamily="34" charset="-12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Chart title</a:t>
            </a:r>
          </a:p>
        </p:txBody>
      </p:sp>
      <p:sp>
        <p:nvSpPr>
          <p:cNvPr id="18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279422" y="1586684"/>
            <a:ext cx="9360000" cy="468000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9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9768408" y="1733550"/>
            <a:ext cx="2211320" cy="4533134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i="0">
                <a:solidFill>
                  <a:schemeClr val="tx1"/>
                </a:solidFill>
                <a:latin typeface="+mn-lt"/>
                <a:ea typeface="Adobe Fan Heiti Std B" pitchFamily="34" charset="-128"/>
              </a:defRPr>
            </a:lvl1pPr>
            <a:lvl2pPr>
              <a:defRPr sz="1800">
                <a:latin typeface="Corbel" panose="020B0503020204020204" pitchFamily="34" charset="0"/>
                <a:ea typeface="Adobe Fan Heiti Std B" pitchFamily="34" charset="-128"/>
              </a:defRPr>
            </a:lvl2pPr>
            <a:lvl3pPr>
              <a:defRPr sz="1800">
                <a:latin typeface="Corbel" panose="020B0503020204020204" pitchFamily="34" charset="0"/>
                <a:ea typeface="Adobe Fan Heiti Std B" pitchFamily="34" charset="-128"/>
              </a:defRPr>
            </a:lvl3pPr>
            <a:lvl4pPr>
              <a:defRPr sz="1800">
                <a:latin typeface="Corbel" panose="020B0503020204020204" pitchFamily="34" charset="0"/>
                <a:ea typeface="Adobe Fan Heiti Std B" pitchFamily="34" charset="-128"/>
              </a:defRPr>
            </a:lvl4pPr>
            <a:lvl5pPr>
              <a:defRPr sz="1800">
                <a:latin typeface="Corbel" panose="020B0503020204020204" pitchFamily="34" charset="0"/>
                <a:ea typeface="Adobe Fan Heiti Std B" pitchFamily="34" charset="-12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Chart labels</a:t>
            </a:r>
          </a:p>
        </p:txBody>
      </p:sp>
      <p:sp>
        <p:nvSpPr>
          <p:cNvPr id="23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279422" y="6356348"/>
            <a:ext cx="9360000" cy="365126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000" i="0" baseline="0">
                <a:solidFill>
                  <a:schemeClr val="tx1"/>
                </a:solidFill>
                <a:latin typeface="+mn-lt"/>
                <a:ea typeface="Adobe Fan Heiti Std B" pitchFamily="34" charset="-128"/>
              </a:defRPr>
            </a:lvl1pPr>
            <a:lvl2pPr>
              <a:defRPr sz="1800">
                <a:latin typeface="Corbel" panose="020B0503020204020204" pitchFamily="34" charset="0"/>
                <a:ea typeface="Adobe Fan Heiti Std B" pitchFamily="34" charset="-128"/>
              </a:defRPr>
            </a:lvl2pPr>
            <a:lvl3pPr>
              <a:defRPr sz="1800">
                <a:latin typeface="Corbel" panose="020B0503020204020204" pitchFamily="34" charset="0"/>
                <a:ea typeface="Adobe Fan Heiti Std B" pitchFamily="34" charset="-128"/>
              </a:defRPr>
            </a:lvl3pPr>
            <a:lvl4pPr>
              <a:defRPr sz="1800">
                <a:latin typeface="Corbel" panose="020B0503020204020204" pitchFamily="34" charset="0"/>
                <a:ea typeface="Adobe Fan Heiti Std B" pitchFamily="34" charset="-128"/>
              </a:defRPr>
            </a:lvl4pPr>
            <a:lvl5pPr>
              <a:defRPr sz="1800">
                <a:latin typeface="Corbel" panose="020B0503020204020204" pitchFamily="34" charset="0"/>
                <a:ea typeface="Adobe Fan Heiti Std B" pitchFamily="34" charset="-12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Notes/Source: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00455" y="6356347"/>
            <a:ext cx="1296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@resfoundation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263351" y="291524"/>
            <a:ext cx="10557049" cy="895189"/>
          </a:xfrm>
          <a:prstGeom prst="rect">
            <a:avLst/>
          </a:prstGeom>
        </p:spPr>
        <p:txBody>
          <a:bodyPr anchor="ctr"/>
          <a:lstStyle>
            <a:lvl1pPr>
              <a:defRPr sz="28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Slide title (can go over two lines)</a:t>
            </a:r>
          </a:p>
        </p:txBody>
      </p:sp>
    </p:spTree>
    <p:extLst>
      <p:ext uri="{BB962C8B-B14F-4D97-AF65-F5344CB8AC3E}">
        <p14:creationId xmlns:p14="http://schemas.microsoft.com/office/powerpoint/2010/main" val="6322216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(right) with labels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96599" y="6356348"/>
            <a:ext cx="4831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fld id="{2776AA18-0F2D-459B-B527-0D07FF7AAD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263351" y="1276376"/>
            <a:ext cx="10700480" cy="31030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i="0" baseline="0">
                <a:solidFill>
                  <a:schemeClr val="tx1"/>
                </a:solidFill>
                <a:latin typeface="+mn-lt"/>
                <a:ea typeface="Adobe Fan Heiti Std B" pitchFamily="34" charset="-128"/>
              </a:defRPr>
            </a:lvl1pPr>
            <a:lvl2pPr>
              <a:defRPr sz="1800">
                <a:latin typeface="Corbel" panose="020B0503020204020204" pitchFamily="34" charset="0"/>
                <a:ea typeface="Adobe Fan Heiti Std B" pitchFamily="34" charset="-128"/>
              </a:defRPr>
            </a:lvl2pPr>
            <a:lvl3pPr>
              <a:defRPr sz="1800">
                <a:latin typeface="Corbel" panose="020B0503020204020204" pitchFamily="34" charset="0"/>
                <a:ea typeface="Adobe Fan Heiti Std B" pitchFamily="34" charset="-128"/>
              </a:defRPr>
            </a:lvl3pPr>
            <a:lvl4pPr>
              <a:defRPr sz="1800">
                <a:latin typeface="Corbel" panose="020B0503020204020204" pitchFamily="34" charset="0"/>
                <a:ea typeface="Adobe Fan Heiti Std B" pitchFamily="34" charset="-128"/>
              </a:defRPr>
            </a:lvl4pPr>
            <a:lvl5pPr>
              <a:defRPr sz="1800">
                <a:latin typeface="Corbel" panose="020B0503020204020204" pitchFamily="34" charset="0"/>
                <a:ea typeface="Adobe Fan Heiti Std B" pitchFamily="34" charset="-12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Chart title</a:t>
            </a:r>
          </a:p>
        </p:txBody>
      </p:sp>
      <p:sp>
        <p:nvSpPr>
          <p:cNvPr id="18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2638900" y="1586684"/>
            <a:ext cx="9360000" cy="468000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9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263351" y="1733550"/>
            <a:ext cx="2211320" cy="453313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i="0">
                <a:solidFill>
                  <a:schemeClr val="tx1"/>
                </a:solidFill>
                <a:latin typeface="+mn-lt"/>
                <a:ea typeface="Adobe Fan Heiti Std B" pitchFamily="34" charset="-128"/>
              </a:defRPr>
            </a:lvl1pPr>
            <a:lvl2pPr>
              <a:defRPr sz="1800">
                <a:latin typeface="Corbel" panose="020B0503020204020204" pitchFamily="34" charset="0"/>
                <a:ea typeface="Adobe Fan Heiti Std B" pitchFamily="34" charset="-128"/>
              </a:defRPr>
            </a:lvl2pPr>
            <a:lvl3pPr>
              <a:defRPr sz="1800">
                <a:latin typeface="Corbel" panose="020B0503020204020204" pitchFamily="34" charset="0"/>
                <a:ea typeface="Adobe Fan Heiti Std B" pitchFamily="34" charset="-128"/>
              </a:defRPr>
            </a:lvl3pPr>
            <a:lvl4pPr>
              <a:defRPr sz="1800">
                <a:latin typeface="Corbel" panose="020B0503020204020204" pitchFamily="34" charset="0"/>
                <a:ea typeface="Adobe Fan Heiti Std B" pitchFamily="34" charset="-128"/>
              </a:defRPr>
            </a:lvl4pPr>
            <a:lvl5pPr>
              <a:defRPr sz="1800">
                <a:latin typeface="Corbel" panose="020B0503020204020204" pitchFamily="34" charset="0"/>
                <a:ea typeface="Adobe Fan Heiti Std B" pitchFamily="34" charset="-12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Chart labels</a:t>
            </a:r>
          </a:p>
        </p:txBody>
      </p:sp>
      <p:sp>
        <p:nvSpPr>
          <p:cNvPr id="23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279422" y="6356348"/>
            <a:ext cx="9360000" cy="365126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000" i="0" baseline="0">
                <a:solidFill>
                  <a:schemeClr val="tx1"/>
                </a:solidFill>
                <a:latin typeface="+mn-lt"/>
                <a:ea typeface="Adobe Fan Heiti Std B" pitchFamily="34" charset="-128"/>
              </a:defRPr>
            </a:lvl1pPr>
            <a:lvl2pPr>
              <a:defRPr sz="1800">
                <a:latin typeface="Corbel" panose="020B0503020204020204" pitchFamily="34" charset="0"/>
                <a:ea typeface="Adobe Fan Heiti Std B" pitchFamily="34" charset="-128"/>
              </a:defRPr>
            </a:lvl2pPr>
            <a:lvl3pPr>
              <a:defRPr sz="1800">
                <a:latin typeface="Corbel" panose="020B0503020204020204" pitchFamily="34" charset="0"/>
                <a:ea typeface="Adobe Fan Heiti Std B" pitchFamily="34" charset="-128"/>
              </a:defRPr>
            </a:lvl3pPr>
            <a:lvl4pPr>
              <a:defRPr sz="1800">
                <a:latin typeface="Corbel" panose="020B0503020204020204" pitchFamily="34" charset="0"/>
                <a:ea typeface="Adobe Fan Heiti Std B" pitchFamily="34" charset="-128"/>
              </a:defRPr>
            </a:lvl4pPr>
            <a:lvl5pPr>
              <a:defRPr sz="1800">
                <a:latin typeface="Corbel" panose="020B0503020204020204" pitchFamily="34" charset="0"/>
                <a:ea typeface="Adobe Fan Heiti Std B" pitchFamily="34" charset="-12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Notes/Source: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00455" y="6356347"/>
            <a:ext cx="1296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@resfoundation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263351" y="291524"/>
            <a:ext cx="10557049" cy="895189"/>
          </a:xfrm>
          <a:prstGeom prst="rect">
            <a:avLst/>
          </a:prstGeom>
        </p:spPr>
        <p:txBody>
          <a:bodyPr anchor="ctr"/>
          <a:lstStyle>
            <a:lvl1pPr>
              <a:defRPr sz="28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Slide title (can go over two lines)</a:t>
            </a:r>
          </a:p>
        </p:txBody>
      </p:sp>
    </p:spTree>
    <p:extLst>
      <p:ext uri="{BB962C8B-B14F-4D97-AF65-F5344CB8AC3E}">
        <p14:creationId xmlns:p14="http://schemas.microsoft.com/office/powerpoint/2010/main" val="11312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96599" y="6356348"/>
            <a:ext cx="4831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fld id="{2776AA18-0F2D-459B-B527-0D07FF7AAD40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D108E1-8064-4C00-BF39-37EC090EA722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571" y="-118604"/>
            <a:ext cx="1886157" cy="1257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320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23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25" r:id="rId10"/>
    <p:sldLayoutId id="2147483713" r:id="rId11"/>
    <p:sldLayoutId id="2147483714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venir LT Std 55 Roman" panose="020B0703020203020204" pitchFamily="34" charset="0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venir LT Std 45 Book" panose="020B0502020203020204" pitchFamily="34" charset="0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venir LT Std 45 Book" panose="020B0502020203020204" pitchFamily="34" charset="0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venir LT Std 45 Book" panose="020B0502020203020204" pitchFamily="34" charset="0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venir LT Std 45 Book" panose="020B0502020203020204" pitchFamily="34" charset="0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venir LT Std 45 Book" panose="020B05020202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resolutionfoundation.org/publications/weve-only-just-begun/" TargetMode="Externa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resolutionfoundation.org/publications/weve-only-just-begun/" TargetMode="Externa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76AA18-0F2D-459B-B527-0D07FF7AAD40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11350" y="1990641"/>
            <a:ext cx="10175099" cy="1225193"/>
          </a:xfrm>
        </p:spPr>
        <p:txBody>
          <a:bodyPr/>
          <a:lstStyle/>
          <a:p>
            <a:r>
              <a:rPr lang="en-GB" dirty="0"/>
              <a:t>Research integrity and research culture in the third sector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911349" y="3642167"/>
            <a:ext cx="10175100" cy="720080"/>
          </a:xfrm>
        </p:spPr>
        <p:txBody>
          <a:bodyPr/>
          <a:lstStyle/>
          <a:p>
            <a:r>
              <a:rPr lang="en-GB" dirty="0"/>
              <a:t>Lindsay Judge, Research Director</a:t>
            </a:r>
          </a:p>
          <a:p>
            <a:r>
              <a:rPr lang="en-GB" dirty="0"/>
              <a:t>December 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@resfoundation</a:t>
            </a:r>
          </a:p>
        </p:txBody>
      </p:sp>
    </p:spTree>
    <p:extLst>
      <p:ext uri="{BB962C8B-B14F-4D97-AF65-F5344CB8AC3E}">
        <p14:creationId xmlns:p14="http://schemas.microsoft.com/office/powerpoint/2010/main" val="1312073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67C92E-9823-8C4D-D954-DBBAB0466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4 key principles </a:t>
            </a:r>
          </a:p>
          <a:p>
            <a:pPr lvl="1"/>
            <a:r>
              <a:rPr lang="en-GB" dirty="0"/>
              <a:t>Rigour </a:t>
            </a:r>
          </a:p>
          <a:p>
            <a:pPr lvl="2"/>
            <a:r>
              <a:rPr lang="en-GB" dirty="0"/>
              <a:t>In gathering, storing and sharing data</a:t>
            </a:r>
          </a:p>
          <a:p>
            <a:pPr lvl="1"/>
            <a:r>
              <a:rPr lang="en-GB" dirty="0"/>
              <a:t>Transparency </a:t>
            </a:r>
          </a:p>
          <a:p>
            <a:pPr lvl="2"/>
            <a:r>
              <a:rPr lang="en-GB" dirty="0"/>
              <a:t>In research methods </a:t>
            </a:r>
          </a:p>
          <a:p>
            <a:pPr lvl="2"/>
            <a:r>
              <a:rPr lang="en-GB" dirty="0"/>
              <a:t>Declarations of interest</a:t>
            </a:r>
          </a:p>
          <a:p>
            <a:pPr lvl="1"/>
            <a:r>
              <a:rPr lang="en-GB" dirty="0"/>
              <a:t>Care and respect for research participants</a:t>
            </a:r>
          </a:p>
          <a:p>
            <a:pPr lvl="2"/>
            <a:r>
              <a:rPr lang="en-GB" dirty="0"/>
              <a:t>Do no harm</a:t>
            </a:r>
          </a:p>
          <a:p>
            <a:pPr lvl="1"/>
            <a:r>
              <a:rPr lang="en-GB" dirty="0"/>
              <a:t>Honesty </a:t>
            </a:r>
          </a:p>
          <a:p>
            <a:pPr lvl="2"/>
            <a:r>
              <a:rPr lang="en-GB" dirty="0"/>
              <a:t>Reporting results</a:t>
            </a:r>
          </a:p>
          <a:p>
            <a:pPr lvl="2"/>
            <a:r>
              <a:rPr lang="en-GB" dirty="0"/>
              <a:t>Citing other work</a:t>
            </a:r>
          </a:p>
          <a:p>
            <a:pPr lvl="2"/>
            <a:r>
              <a:rPr lang="en-GB" dirty="0"/>
              <a:t>Admitting to mistakes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63AB7C-6504-47D9-6CE6-4FB6C7EE6C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76AA18-0F2D-459B-B527-0D07FF7AAD40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3DB5761-43A9-5A1D-99D5-25C3523BA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we mean by research integrity?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91974-CA4D-3118-AFBF-BEDEB702AB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@resfoundation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291783-13A6-91FE-1748-C15355DA42DD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733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7357BF-837A-F11E-5CCD-299FCCAD9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1" y="1032093"/>
            <a:ext cx="11442780" cy="5324253"/>
          </a:xfrm>
        </p:spPr>
        <p:txBody>
          <a:bodyPr lIns="91440" tIns="45720" rIns="91440" bIns="45720" anchor="t"/>
          <a:lstStyle/>
          <a:p>
            <a:pPr algn="l"/>
            <a:r>
              <a:rPr lang="en-GB" sz="3200" b="0" i="0" dirty="0">
                <a:solidFill>
                  <a:schemeClr val="tx1"/>
                </a:solidFill>
                <a:effectLst/>
                <a:latin typeface="+mn-lt"/>
              </a:rPr>
              <a:t>Formal reasons</a:t>
            </a:r>
          </a:p>
          <a:p>
            <a:pPr lvl="1"/>
            <a:r>
              <a:rPr lang="en-GB" sz="2800" dirty="0">
                <a:solidFill>
                  <a:schemeClr val="tx1"/>
                </a:solidFill>
                <a:latin typeface="+mn-lt"/>
              </a:rPr>
              <a:t>RF is a UKRI and abiding by the highest research standards is a mandatory requirement </a:t>
            </a:r>
          </a:p>
          <a:p>
            <a:pPr lvl="1"/>
            <a:r>
              <a:rPr lang="en-GB" sz="2800" dirty="0">
                <a:solidFill>
                  <a:schemeClr val="tx1"/>
                </a:solidFill>
                <a:latin typeface="+mn-lt"/>
              </a:rPr>
              <a:t>We have a number of policies that encode these standards </a:t>
            </a:r>
          </a:p>
          <a:p>
            <a:pPr lvl="1"/>
            <a:endParaRPr lang="en-GB" sz="2800" b="0" i="0" dirty="0">
              <a:solidFill>
                <a:schemeClr val="tx1"/>
              </a:solidFill>
              <a:effectLst/>
              <a:latin typeface="+mn-lt"/>
            </a:endParaRPr>
          </a:p>
          <a:p>
            <a:pPr lvl="1"/>
            <a:endParaRPr lang="en-GB" sz="2800" b="0" i="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68AFAE-3BAE-E8EE-F7E7-EF939704A7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76AA18-0F2D-459B-B527-0D07FF7AAD40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2C4627E-A1F2-F5A1-CA46-94A9542B3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1" y="291524"/>
            <a:ext cx="10557049" cy="613823"/>
          </a:xfrm>
        </p:spPr>
        <p:txBody>
          <a:bodyPr/>
          <a:lstStyle/>
          <a:p>
            <a:r>
              <a:rPr lang="en-GB" dirty="0"/>
              <a:t>Why is research integrity important?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639EE-41B4-ECF6-B6BA-B89CD98D4E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@resfoundation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93F7A2-831C-586A-E2A1-3B0D52DA1A01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120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7357BF-837A-F11E-5CCD-299FCCAD9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1" y="1032093"/>
            <a:ext cx="11442780" cy="5324253"/>
          </a:xfrm>
        </p:spPr>
        <p:txBody>
          <a:bodyPr lIns="91440" tIns="45720" rIns="91440" bIns="45720" anchor="t"/>
          <a:lstStyle/>
          <a:p>
            <a:pPr algn="l"/>
            <a:r>
              <a:rPr lang="en-GB" sz="3200" b="0" i="0" dirty="0">
                <a:solidFill>
                  <a:schemeClr val="tx1"/>
                </a:solidFill>
                <a:effectLst/>
                <a:latin typeface="+mn-lt"/>
              </a:rPr>
              <a:t>Formal reasons</a:t>
            </a:r>
          </a:p>
          <a:p>
            <a:pPr lvl="1"/>
            <a:r>
              <a:rPr lang="en-GB" sz="2800" dirty="0">
                <a:solidFill>
                  <a:schemeClr val="tx1"/>
                </a:solidFill>
                <a:latin typeface="+mn-lt"/>
              </a:rPr>
              <a:t>RF is a UKRI and abiding by the highest research standards is a mandatory requirement </a:t>
            </a:r>
          </a:p>
          <a:p>
            <a:pPr lvl="1"/>
            <a:r>
              <a:rPr lang="en-GB" sz="2800" dirty="0">
                <a:solidFill>
                  <a:schemeClr val="tx1"/>
                </a:solidFill>
                <a:latin typeface="+mn-lt"/>
              </a:rPr>
              <a:t>We have a number of policies that encode these standards </a:t>
            </a:r>
          </a:p>
          <a:p>
            <a:pPr lvl="1"/>
            <a:endParaRPr lang="en-GB" sz="2800" b="0" i="0" dirty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en-GB" sz="3200" b="0" i="0" dirty="0">
                <a:solidFill>
                  <a:schemeClr val="tx1"/>
                </a:solidFill>
                <a:effectLst/>
                <a:latin typeface="+mn-lt"/>
              </a:rPr>
              <a:t>Ethical reasons </a:t>
            </a:r>
          </a:p>
          <a:p>
            <a:pPr lvl="1"/>
            <a:r>
              <a:rPr lang="en-GB" sz="2800" dirty="0">
                <a:solidFill>
                  <a:schemeClr val="tx1"/>
                </a:solidFill>
                <a:latin typeface="+mn-lt"/>
              </a:rPr>
              <a:t>Chaotic research processes, misrepresentation -&gt; poor culture, staff retention</a:t>
            </a:r>
          </a:p>
          <a:p>
            <a:pPr lvl="1"/>
            <a:r>
              <a:rPr lang="en-GB" sz="2800" dirty="0">
                <a:solidFill>
                  <a:schemeClr val="tx1"/>
                </a:solidFill>
                <a:latin typeface="+mn-lt"/>
              </a:rPr>
              <a:t>‘Do no harm’ to research participants </a:t>
            </a:r>
          </a:p>
          <a:p>
            <a:pPr marL="457200" lvl="1" indent="0">
              <a:buNone/>
            </a:pPr>
            <a:endParaRPr lang="en-GB" sz="2800" dirty="0">
              <a:solidFill>
                <a:schemeClr val="tx1"/>
              </a:solidFill>
              <a:latin typeface="+mn-lt"/>
            </a:endParaRPr>
          </a:p>
          <a:p>
            <a:pPr lvl="1"/>
            <a:endParaRPr lang="en-GB" sz="2800" b="0" i="0" dirty="0">
              <a:solidFill>
                <a:schemeClr val="tx1"/>
              </a:solidFill>
              <a:effectLst/>
              <a:latin typeface="+mn-lt"/>
            </a:endParaRPr>
          </a:p>
          <a:p>
            <a:pPr lvl="1"/>
            <a:endParaRPr lang="en-GB" sz="2800" b="0" i="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68AFAE-3BAE-E8EE-F7E7-EF939704A7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76AA18-0F2D-459B-B527-0D07FF7AAD40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2C4627E-A1F2-F5A1-CA46-94A9542B3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1" y="291524"/>
            <a:ext cx="10557049" cy="613823"/>
          </a:xfrm>
        </p:spPr>
        <p:txBody>
          <a:bodyPr/>
          <a:lstStyle/>
          <a:p>
            <a:r>
              <a:rPr lang="en-GB" dirty="0"/>
              <a:t>Why is research integrity important?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639EE-41B4-ECF6-B6BA-B89CD98D4E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@resfoundation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93F7A2-831C-586A-E2A1-3B0D52DA1A01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213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7357BF-837A-F11E-5CCD-299FCCAD9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1" y="1032093"/>
            <a:ext cx="11442780" cy="5324253"/>
          </a:xfrm>
        </p:spPr>
        <p:txBody>
          <a:bodyPr lIns="91440" tIns="45720" rIns="91440" bIns="45720" anchor="t"/>
          <a:lstStyle/>
          <a:p>
            <a:pPr algn="l"/>
            <a:r>
              <a:rPr lang="en-GB" sz="3200" b="0" i="0" dirty="0">
                <a:solidFill>
                  <a:schemeClr val="tx1"/>
                </a:solidFill>
                <a:effectLst/>
                <a:latin typeface="+mn-lt"/>
              </a:rPr>
              <a:t>Formal reasons</a:t>
            </a:r>
          </a:p>
          <a:p>
            <a:pPr lvl="1"/>
            <a:r>
              <a:rPr lang="en-GB" sz="2800" dirty="0">
                <a:solidFill>
                  <a:schemeClr val="tx1"/>
                </a:solidFill>
                <a:latin typeface="+mn-lt"/>
              </a:rPr>
              <a:t>RF is a UKRI and abiding by the highest research standards is a mandatory requirement </a:t>
            </a:r>
          </a:p>
          <a:p>
            <a:pPr lvl="1"/>
            <a:r>
              <a:rPr lang="en-GB" sz="2800" dirty="0">
                <a:solidFill>
                  <a:schemeClr val="tx1"/>
                </a:solidFill>
                <a:latin typeface="+mn-lt"/>
              </a:rPr>
              <a:t>We have a number of policies that encode these standards </a:t>
            </a:r>
          </a:p>
          <a:p>
            <a:pPr lvl="1"/>
            <a:endParaRPr lang="en-GB" sz="2800" b="0" i="0" dirty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en-GB" sz="3200" b="0" i="0" dirty="0">
                <a:solidFill>
                  <a:schemeClr val="tx1"/>
                </a:solidFill>
                <a:effectLst/>
                <a:latin typeface="+mn-lt"/>
              </a:rPr>
              <a:t>Ethical reasons </a:t>
            </a:r>
          </a:p>
          <a:p>
            <a:pPr lvl="1"/>
            <a:r>
              <a:rPr lang="en-GB" sz="2800" dirty="0">
                <a:solidFill>
                  <a:schemeClr val="tx1"/>
                </a:solidFill>
                <a:latin typeface="+mn-lt"/>
              </a:rPr>
              <a:t>Chaotic research processes, misrepresentation -&gt; poor culture, staff retention</a:t>
            </a:r>
          </a:p>
          <a:p>
            <a:pPr lvl="1"/>
            <a:r>
              <a:rPr lang="en-GB" sz="2800" dirty="0">
                <a:solidFill>
                  <a:schemeClr val="tx1"/>
                </a:solidFill>
                <a:latin typeface="+mn-lt"/>
              </a:rPr>
              <a:t>‘Do no harm’ to research participants </a:t>
            </a:r>
          </a:p>
          <a:p>
            <a:pPr lvl="1"/>
            <a:endParaRPr lang="en-GB" sz="2800" b="0" i="0" dirty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en-GB" sz="3200" dirty="0"/>
              <a:t>Impact reasons</a:t>
            </a:r>
          </a:p>
          <a:p>
            <a:pPr lvl="1"/>
            <a:r>
              <a:rPr lang="en-GB" sz="2800" dirty="0">
                <a:solidFill>
                  <a:schemeClr val="tx1"/>
                </a:solidFill>
                <a:latin typeface="+mn-lt"/>
              </a:rPr>
              <a:t>RF’s impact stems from the quality and replicability of our research</a:t>
            </a:r>
            <a:endParaRPr lang="en-GB" sz="2800" b="0" i="0" dirty="0">
              <a:solidFill>
                <a:schemeClr val="tx1"/>
              </a:solidFill>
              <a:effectLst/>
              <a:latin typeface="+mn-lt"/>
            </a:endParaRPr>
          </a:p>
          <a:p>
            <a:pPr lvl="1"/>
            <a:endParaRPr lang="en-GB" sz="2800" b="0" i="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68AFAE-3BAE-E8EE-F7E7-EF939704A7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76AA18-0F2D-459B-B527-0D07FF7AAD40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2C4627E-A1F2-F5A1-CA46-94A9542B3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1" y="291524"/>
            <a:ext cx="10557049" cy="613823"/>
          </a:xfrm>
        </p:spPr>
        <p:txBody>
          <a:bodyPr/>
          <a:lstStyle/>
          <a:p>
            <a:r>
              <a:rPr lang="en-GB" dirty="0"/>
              <a:t>Why is research integrity important?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639EE-41B4-ECF6-B6BA-B89CD98D4E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@resfoundation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93F7A2-831C-586A-E2A1-3B0D52DA1A01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640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8FA7CC-C67D-D056-96CC-1D74D7A58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76AA18-0F2D-459B-B527-0D07FF7AAD40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44450-E6F7-46E4-023A-AA050E440C91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GB" dirty="0"/>
              <a:t>Snip of RF Covid-19 survey: May 2020 </a:t>
            </a:r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4C48F69E-6314-A3C8-96E9-783193BD29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4972" b="497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03DABE-91CB-C400-CCB6-0CBF61A21CA0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385370-E40C-9BD5-82CD-590274D2093A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9C743EB-767A-04B5-9C0A-19BD177050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@resfoundation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0AE73FA-F868-D5B7-E92F-BF78B8EE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Putting </a:t>
            </a:r>
            <a:r>
              <a:rPr lang="en-GB" b="1" dirty="0"/>
              <a:t>rigour </a:t>
            </a:r>
            <a:r>
              <a:rPr lang="en-GB" dirty="0"/>
              <a:t>into practice: An example</a:t>
            </a:r>
          </a:p>
        </p:txBody>
      </p:sp>
    </p:spTree>
    <p:extLst>
      <p:ext uri="{BB962C8B-B14F-4D97-AF65-F5344CB8AC3E}">
        <p14:creationId xmlns:p14="http://schemas.microsoft.com/office/powerpoint/2010/main" val="2803678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8FA7CC-C67D-D056-96CC-1D74D7A58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76AA18-0F2D-459B-B527-0D07FF7AAD40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44450-E6F7-46E4-023A-AA050E440C91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GB" dirty="0"/>
              <a:t>Snip of RF Covid-19 survey: May 2020 </a:t>
            </a:r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4C48F69E-6314-A3C8-96E9-783193BD29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4972" b="497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03DABE-91CB-C400-CCB6-0CBF61A21CA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9528313" y="967409"/>
            <a:ext cx="2604051" cy="5299275"/>
          </a:xfrm>
        </p:spPr>
        <p:txBody>
          <a:bodyPr/>
          <a:lstStyle/>
          <a:p>
            <a:r>
              <a:rPr lang="en-GB" i="1" dirty="0"/>
              <a:t>When designing and fielding surveys….</a:t>
            </a:r>
          </a:p>
          <a:p>
            <a:r>
              <a:rPr lang="en-GB" dirty="0"/>
              <a:t>Think v hard about what you actually want to know/report</a:t>
            </a:r>
          </a:p>
          <a:p>
            <a:r>
              <a:rPr lang="en-GB" dirty="0"/>
              <a:t>Take advice from survey design experts </a:t>
            </a:r>
          </a:p>
          <a:p>
            <a:r>
              <a:rPr lang="en-GB" dirty="0"/>
              <a:t>Try ask qs that are similar to those in published surveys so can sense check</a:t>
            </a:r>
          </a:p>
          <a:p>
            <a:r>
              <a:rPr lang="en-GB" dirty="0"/>
              <a:t>Think about samples/weighting</a:t>
            </a:r>
          </a:p>
          <a:p>
            <a:r>
              <a:rPr lang="en-GB" dirty="0"/>
              <a:t> Publish the underlying data if possible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385370-E40C-9BD5-82CD-590274D2093A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9C743EB-767A-04B5-9C0A-19BD177050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@resfoundation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0AE73FA-F868-D5B7-E92F-BF78B8EE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Putting </a:t>
            </a:r>
            <a:r>
              <a:rPr lang="en-GB" b="1" dirty="0"/>
              <a:t>rigour</a:t>
            </a:r>
            <a:r>
              <a:rPr lang="en-GB" dirty="0"/>
              <a:t> into practice: An example</a:t>
            </a:r>
          </a:p>
        </p:txBody>
      </p:sp>
    </p:spTree>
    <p:extLst>
      <p:ext uri="{BB962C8B-B14F-4D97-AF65-F5344CB8AC3E}">
        <p14:creationId xmlns:p14="http://schemas.microsoft.com/office/powerpoint/2010/main" val="2723280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8FA7CC-C67D-D056-96CC-1D74D7A58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76AA18-0F2D-459B-B527-0D07FF7AAD40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44450-E6F7-46E4-023A-AA050E440C91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GB" dirty="0"/>
              <a:t>Snip from RF do file: Oct 2024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03DABE-91CB-C400-CCB6-0CBF61A21CA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9113520" y="1013460"/>
            <a:ext cx="2866208" cy="5253224"/>
          </a:xfrm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385370-E40C-9BD5-82CD-590274D2093A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9C743EB-767A-04B5-9C0A-19BD177050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@resfoundation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0AE73FA-F868-D5B7-E92F-BF78B8EE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Putting </a:t>
            </a:r>
            <a:r>
              <a:rPr lang="en-GB" b="1" dirty="0"/>
              <a:t>transparency </a:t>
            </a:r>
            <a:r>
              <a:rPr lang="en-GB" dirty="0"/>
              <a:t>into practice: An example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B7011434-55E1-2B38-09DF-FFA27CEC1B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856" b="856"/>
          <a:stretch/>
        </p:blipFill>
        <p:spPr>
          <a:xfrm>
            <a:off x="279422" y="1586684"/>
            <a:ext cx="8552158" cy="4680000"/>
          </a:xfrm>
        </p:spPr>
      </p:pic>
    </p:spTree>
    <p:extLst>
      <p:ext uri="{BB962C8B-B14F-4D97-AF65-F5344CB8AC3E}">
        <p14:creationId xmlns:p14="http://schemas.microsoft.com/office/powerpoint/2010/main" val="1150013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8FA7CC-C67D-D056-96CC-1D74D7A58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76AA18-0F2D-459B-B527-0D07FF7AAD40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44450-E6F7-46E4-023A-AA050E440C91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GB" dirty="0"/>
              <a:t>Snip from do file: Oct 2024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03DABE-91CB-C400-CCB6-0CBF61A21CA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9113520" y="1276376"/>
            <a:ext cx="2866208" cy="4990308"/>
          </a:xfrm>
        </p:spPr>
        <p:txBody>
          <a:bodyPr/>
          <a:lstStyle/>
          <a:p>
            <a:r>
              <a:rPr lang="en-GB" i="1" dirty="0"/>
              <a:t>When undertaking research…</a:t>
            </a:r>
          </a:p>
          <a:p>
            <a:r>
              <a:rPr lang="en-GB" dirty="0"/>
              <a:t>Replicability is key</a:t>
            </a:r>
          </a:p>
          <a:p>
            <a:r>
              <a:rPr lang="en-GB" dirty="0"/>
              <a:t>Make sure method and assumptions are written down</a:t>
            </a:r>
          </a:p>
          <a:p>
            <a:r>
              <a:rPr lang="en-GB" dirty="0"/>
              <a:t>Have a formal QA process where work is checked by others</a:t>
            </a:r>
          </a:p>
          <a:p>
            <a:r>
              <a:rPr lang="en-GB" dirty="0"/>
              <a:t>Check results with other published work/experts in the field </a:t>
            </a:r>
          </a:p>
          <a:p>
            <a:r>
              <a:rPr lang="en-GB" dirty="0"/>
              <a:t>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385370-E40C-9BD5-82CD-590274D2093A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9C743EB-767A-04B5-9C0A-19BD177050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@resfoundation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0AE73FA-F868-D5B7-E92F-BF78B8EE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Putting </a:t>
            </a:r>
            <a:r>
              <a:rPr lang="en-GB" b="1" dirty="0"/>
              <a:t>transparency </a:t>
            </a:r>
            <a:r>
              <a:rPr lang="en-GB" dirty="0"/>
              <a:t>into practice: An example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B7011434-55E1-2B38-09DF-FFA27CEC1B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856" b="856"/>
          <a:stretch/>
        </p:blipFill>
        <p:spPr>
          <a:xfrm>
            <a:off x="279422" y="1586684"/>
            <a:ext cx="8552158" cy="4680000"/>
          </a:xfrm>
        </p:spPr>
      </p:pic>
    </p:spTree>
    <p:extLst>
      <p:ext uri="{BB962C8B-B14F-4D97-AF65-F5344CB8AC3E}">
        <p14:creationId xmlns:p14="http://schemas.microsoft.com/office/powerpoint/2010/main" val="695627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8FA7CC-C67D-D056-96CC-1D74D7A58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76AA18-0F2D-459B-B527-0D07FF7AAD40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44450-E6F7-46E4-023A-AA050E440C91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GB" dirty="0"/>
              <a:t>Snip from RF report on young people with mental health problems: February 2024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03DABE-91CB-C400-CCB6-0CBF61A21CA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9561443" y="970236"/>
            <a:ext cx="2367206" cy="499030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385370-E40C-9BD5-82CD-590274D2093A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en-GB" dirty="0"/>
              <a:t>Source: C McCurdy &amp; L Murphy, </a:t>
            </a:r>
            <a:r>
              <a:rPr lang="en-GB" dirty="0">
                <a:hlinkClick r:id="rId2"/>
              </a:rPr>
              <a:t>We’ve only just begun: </a:t>
            </a:r>
            <a:r>
              <a:rPr lang="en-GB" b="0" i="0" dirty="0">
                <a:solidFill>
                  <a:srgbClr val="1B1B1B"/>
                </a:solidFill>
                <a:effectLst/>
                <a:hlinkClick r:id="rId2"/>
              </a:rPr>
              <a:t>Action to improve young people’s mental health, education and employment</a:t>
            </a:r>
            <a:r>
              <a:rPr lang="en-GB" b="0" i="0" dirty="0">
                <a:solidFill>
                  <a:srgbClr val="1B1B1B"/>
                </a:solidFill>
                <a:effectLst/>
              </a:rPr>
              <a:t>, Resolution Foundation, February2024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9C743EB-767A-04B5-9C0A-19BD177050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@resfoundation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0AE73FA-F868-D5B7-E92F-BF78B8EE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Putting </a:t>
            </a:r>
            <a:r>
              <a:rPr lang="en-GB" b="1" dirty="0"/>
              <a:t>care and respect </a:t>
            </a:r>
            <a:r>
              <a:rPr lang="en-GB" dirty="0"/>
              <a:t>into practice: An example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5E741CB4-F21C-BA11-0210-8A78AC7EFB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4948" r="4948"/>
          <a:stretch/>
        </p:blipFill>
        <p:spPr>
          <a:xfrm>
            <a:off x="279422" y="1892822"/>
            <a:ext cx="9360000" cy="4373861"/>
          </a:xfrm>
        </p:spPr>
      </p:pic>
    </p:spTree>
    <p:extLst>
      <p:ext uri="{BB962C8B-B14F-4D97-AF65-F5344CB8AC3E}">
        <p14:creationId xmlns:p14="http://schemas.microsoft.com/office/powerpoint/2010/main" val="3604960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8FA7CC-C67D-D056-96CC-1D74D7A58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76AA18-0F2D-459B-B527-0D07FF7AAD40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44450-E6F7-46E4-023A-AA050E440C91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GB" dirty="0"/>
              <a:t>Snip from report on young people with mental health problems: February 2024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03DABE-91CB-C400-CCB6-0CBF61A21CA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9561443" y="970236"/>
            <a:ext cx="2367206" cy="4990308"/>
          </a:xfrm>
        </p:spPr>
        <p:txBody>
          <a:bodyPr/>
          <a:lstStyle/>
          <a:p>
            <a:r>
              <a:rPr lang="en-GB" i="1" dirty="0"/>
              <a:t>When undertaking  qualitative research…</a:t>
            </a:r>
          </a:p>
          <a:p>
            <a:r>
              <a:rPr lang="en-GB" dirty="0"/>
              <a:t>Be clear with participants about the purpose</a:t>
            </a:r>
          </a:p>
          <a:p>
            <a:r>
              <a:rPr lang="en-GB" dirty="0"/>
              <a:t>Get written consent and file</a:t>
            </a:r>
          </a:p>
          <a:p>
            <a:r>
              <a:rPr lang="en-GB" dirty="0"/>
              <a:t>Take advice from experts/seniors</a:t>
            </a:r>
          </a:p>
          <a:p>
            <a:r>
              <a:rPr lang="en-GB" dirty="0"/>
              <a:t>Be sensitive/know when to push and when to stop</a:t>
            </a:r>
          </a:p>
          <a:p>
            <a:r>
              <a:rPr lang="en-GB" dirty="0"/>
              <a:t>Anonymise/store data in secure folder/destroy on competition 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385370-E40C-9BD5-82CD-590274D2093A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en-GB" dirty="0"/>
              <a:t>Source: C McCurdy &amp; L Murphy, </a:t>
            </a:r>
            <a:r>
              <a:rPr lang="en-GB" dirty="0">
                <a:hlinkClick r:id="rId2"/>
              </a:rPr>
              <a:t>We’ve only just begun: </a:t>
            </a:r>
            <a:r>
              <a:rPr lang="en-GB" b="0" i="0" dirty="0">
                <a:solidFill>
                  <a:srgbClr val="1B1B1B"/>
                </a:solidFill>
                <a:effectLst/>
                <a:hlinkClick r:id="rId2"/>
              </a:rPr>
              <a:t>Action to improve young people’s mental health, education and employment</a:t>
            </a:r>
            <a:r>
              <a:rPr lang="en-GB" b="0" i="0" dirty="0">
                <a:solidFill>
                  <a:srgbClr val="1B1B1B"/>
                </a:solidFill>
                <a:effectLst/>
              </a:rPr>
              <a:t>, Resolution Foundation, February2024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9C743EB-767A-04B5-9C0A-19BD177050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@resfoundation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0AE73FA-F868-D5B7-E92F-BF78B8EE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Putting </a:t>
            </a:r>
            <a:r>
              <a:rPr lang="en-GB" b="1" dirty="0"/>
              <a:t>care and respect </a:t>
            </a:r>
            <a:r>
              <a:rPr lang="en-GB" dirty="0"/>
              <a:t>into practice: An example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5E741CB4-F21C-BA11-0210-8A78AC7EFB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4948" r="4948"/>
          <a:stretch/>
        </p:blipFill>
        <p:spPr>
          <a:xfrm>
            <a:off x="279422" y="1892822"/>
            <a:ext cx="9360000" cy="4373861"/>
          </a:xfrm>
        </p:spPr>
      </p:pic>
    </p:spTree>
    <p:extLst>
      <p:ext uri="{BB962C8B-B14F-4D97-AF65-F5344CB8AC3E}">
        <p14:creationId xmlns:p14="http://schemas.microsoft.com/office/powerpoint/2010/main" val="1464657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8FA7CC-C67D-D056-96CC-1D74D7A58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76AA18-0F2D-459B-B527-0D07FF7AAD40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44450-E6F7-46E4-023A-AA050E440C91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263351" y="1197238"/>
            <a:ext cx="9376071" cy="655316"/>
          </a:xfrm>
        </p:spPr>
        <p:txBody>
          <a:bodyPr/>
          <a:lstStyle/>
          <a:p>
            <a:r>
              <a:rPr lang="en-GB" sz="1800" i="0" u="none" strike="noStrike" dirty="0">
                <a:solidFill>
                  <a:srgbClr val="333334"/>
                </a:solidFill>
                <a:effectLst/>
              </a:rPr>
              <a:t>Proportion of workers paid or close to NMW that are underpaid (left axis) and 'bite’ (right axis)</a:t>
            </a:r>
          </a:p>
          <a:p>
            <a:r>
              <a:rPr lang="en-GB" dirty="0"/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03DABE-91CB-C400-CCB6-0CBF61A21CA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9561443" y="970236"/>
            <a:ext cx="2367206" cy="499030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385370-E40C-9BD5-82CD-590274D2093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279422" y="6173783"/>
            <a:ext cx="9360000" cy="365126"/>
          </a:xfrm>
        </p:spPr>
        <p:txBody>
          <a:bodyPr/>
          <a:lstStyle/>
          <a:p>
            <a:r>
              <a:rPr lang="en-GB" b="0" i="0" u="none" strike="noStrike" dirty="0">
                <a:solidFill>
                  <a:srgbClr val="333334"/>
                </a:solidFill>
                <a:effectLst/>
              </a:rPr>
              <a:t>Notes: Different methods used to calculate underpayment rates 1999-2002, 2003-2005, 2006-2010 and 2011 onwards. Data for 2016-2018 are for different points in the minimum wage year than all other years, so cannot be directly compared. </a:t>
            </a:r>
            <a:r>
              <a:rPr lang="en-GB" dirty="0">
                <a:solidFill>
                  <a:srgbClr val="333334"/>
                </a:solidFill>
              </a:rPr>
              <a:t>‘</a:t>
            </a:r>
            <a:r>
              <a:rPr lang="en-GB" b="0" i="0" u="none" strike="noStrike" dirty="0">
                <a:solidFill>
                  <a:srgbClr val="333334"/>
                </a:solidFill>
                <a:effectLst/>
              </a:rPr>
              <a:t>Bite’ is NMW relative to median hourly wage for April of relevant year.</a:t>
            </a:r>
            <a:r>
              <a:rPr lang="en-GB" dirty="0"/>
              <a:t> </a:t>
            </a:r>
          </a:p>
          <a:p>
            <a:r>
              <a:rPr lang="en-GB" b="0" i="0" u="none" strike="noStrike" dirty="0">
                <a:solidFill>
                  <a:srgbClr val="333334"/>
                </a:solidFill>
                <a:effectLst/>
              </a:rPr>
              <a:t>Source: Low Pay Commission analysis of ONS, Annual Survey of Hours and Earnings, 2000-2016, RF analysis of ONS, Annual Survey of Hours and Earnings, 2017-2019</a:t>
            </a:r>
            <a:r>
              <a:rPr lang="en-GB" dirty="0"/>
              <a:t> 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9C743EB-767A-04B5-9C0A-19BD177050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@resfoundation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0AE73FA-F868-D5B7-E92F-BF78B8EE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Putting </a:t>
            </a:r>
            <a:r>
              <a:rPr lang="en-GB" b="1" dirty="0"/>
              <a:t>honesty </a:t>
            </a:r>
            <a:r>
              <a:rPr lang="en-GB" dirty="0"/>
              <a:t>into practice: An example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90783EC3-0FE8-4F9C-50E8-0232A6EEBE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102" r="102"/>
          <a:stretch>
            <a:fillRect/>
          </a:stretch>
        </p:blipFill>
        <p:spPr>
          <a:xfrm>
            <a:off x="279422" y="1586684"/>
            <a:ext cx="9360000" cy="4463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822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8FA7CC-C67D-D056-96CC-1D74D7A58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76AA18-0F2D-459B-B527-0D07FF7AAD40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44450-E6F7-46E4-023A-AA050E440C91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263351" y="1197238"/>
            <a:ext cx="9423988" cy="655316"/>
          </a:xfrm>
        </p:spPr>
        <p:txBody>
          <a:bodyPr/>
          <a:lstStyle/>
          <a:p>
            <a:r>
              <a:rPr lang="en-GB" sz="1800" i="0" u="none" strike="noStrike" dirty="0">
                <a:solidFill>
                  <a:srgbClr val="333334"/>
                </a:solidFill>
                <a:effectLst/>
                <a:highlight>
                  <a:srgbClr val="FFFF00"/>
                </a:highlight>
              </a:rPr>
              <a:t>Proportion of workers paid or close to NMW that are underpaid (left axis) and 'bite’ (right axis)</a:t>
            </a:r>
          </a:p>
          <a:p>
            <a:r>
              <a:rPr lang="en-GB" dirty="0"/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03DABE-91CB-C400-CCB6-0CBF61A21CA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9561443" y="970236"/>
            <a:ext cx="2367206" cy="499030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385370-E40C-9BD5-82CD-590274D2093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279422" y="4832050"/>
            <a:ext cx="9360000" cy="1706859"/>
          </a:xfrm>
        </p:spPr>
        <p:txBody>
          <a:bodyPr/>
          <a:lstStyle/>
          <a:p>
            <a:r>
              <a:rPr lang="en-GB" sz="1800" b="0" i="0" u="none" strike="noStrike" dirty="0">
                <a:solidFill>
                  <a:srgbClr val="333334"/>
                </a:solidFill>
                <a:effectLst/>
                <a:highlight>
                  <a:srgbClr val="FFFF00"/>
                </a:highlight>
              </a:rPr>
              <a:t>Notes: Different methods used to calculate underpayment rates 1999-2002, 2003-2005, 2006-2010 and 2011 onwards. Data for 2016-2018 are for different points in the minimum wage year than all other years, so cannot be directly compared. </a:t>
            </a:r>
            <a:r>
              <a:rPr lang="en-GB" sz="1800" dirty="0">
                <a:solidFill>
                  <a:srgbClr val="333334"/>
                </a:solidFill>
                <a:highlight>
                  <a:srgbClr val="FFFF00"/>
                </a:highlight>
              </a:rPr>
              <a:t>‘</a:t>
            </a:r>
            <a:r>
              <a:rPr lang="en-GB" sz="1800" b="0" i="0" u="none" strike="noStrike" dirty="0">
                <a:solidFill>
                  <a:srgbClr val="333334"/>
                </a:solidFill>
                <a:effectLst/>
                <a:highlight>
                  <a:srgbClr val="FFFF00"/>
                </a:highlight>
              </a:rPr>
              <a:t>Bite’ is NMW relative to median hourly wage for April of relevant year.</a:t>
            </a:r>
            <a:r>
              <a:rPr lang="en-GB" sz="1800" dirty="0">
                <a:highlight>
                  <a:srgbClr val="FFFF00"/>
                </a:highlight>
              </a:rPr>
              <a:t> </a:t>
            </a:r>
          </a:p>
          <a:p>
            <a:r>
              <a:rPr lang="en-GB" sz="1800" b="0" i="0" u="none" strike="noStrike" dirty="0">
                <a:solidFill>
                  <a:srgbClr val="333334"/>
                </a:solidFill>
                <a:effectLst/>
                <a:highlight>
                  <a:srgbClr val="FFFF00"/>
                </a:highlight>
              </a:rPr>
              <a:t>Source: Low Pay Commission analysis of ONS, Annual Survey of Hours and Earnings, 2000-2016, RF analysis of ONS, Annual Survey of Hours and Earnings, 2017-2019</a:t>
            </a:r>
            <a:r>
              <a:rPr lang="en-GB" sz="1800" dirty="0">
                <a:highlight>
                  <a:srgbClr val="FFFF00"/>
                </a:highlight>
              </a:rPr>
              <a:t> 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9C743EB-767A-04B5-9C0A-19BD177050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@resfoundation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0AE73FA-F868-D5B7-E92F-BF78B8EE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Putting </a:t>
            </a:r>
            <a:r>
              <a:rPr lang="en-GB" b="1" dirty="0"/>
              <a:t>honesty </a:t>
            </a:r>
            <a:r>
              <a:rPr lang="en-GB" dirty="0"/>
              <a:t>into practice: An example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90783EC3-0FE8-4F9C-50E8-0232A6EEBE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102" r="102"/>
          <a:stretch>
            <a:fillRect/>
          </a:stretch>
        </p:blipFill>
        <p:spPr>
          <a:xfrm>
            <a:off x="279422" y="1586685"/>
            <a:ext cx="5988856" cy="28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84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8FA7CC-C67D-D056-96CC-1D74D7A58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76AA18-0F2D-459B-B527-0D07FF7AAD40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44450-E6F7-46E4-023A-AA050E440C91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263351" y="1197238"/>
            <a:ext cx="9423988" cy="655316"/>
          </a:xfrm>
        </p:spPr>
        <p:txBody>
          <a:bodyPr/>
          <a:lstStyle/>
          <a:p>
            <a:r>
              <a:rPr lang="en-GB" sz="1800" i="0" u="none" strike="noStrike" dirty="0">
                <a:solidFill>
                  <a:srgbClr val="333334"/>
                </a:solidFill>
                <a:effectLst/>
                <a:highlight>
                  <a:srgbClr val="FFFF00"/>
                </a:highlight>
              </a:rPr>
              <a:t>Proportion of workers paid or close to NMW that are underpaid (left axis) and 'bite’ (right axis)</a:t>
            </a:r>
          </a:p>
          <a:p>
            <a:r>
              <a:rPr lang="en-GB" dirty="0"/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03DABE-91CB-C400-CCB6-0CBF61A21CA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9561443" y="970236"/>
            <a:ext cx="2367206" cy="4990308"/>
          </a:xfrm>
        </p:spPr>
        <p:txBody>
          <a:bodyPr/>
          <a:lstStyle/>
          <a:p>
            <a:r>
              <a:rPr lang="en-GB" i="1" dirty="0"/>
              <a:t>When reporting results</a:t>
            </a:r>
          </a:p>
          <a:p>
            <a:r>
              <a:rPr lang="en-GB" dirty="0"/>
              <a:t>Be very clear about what you are showing </a:t>
            </a:r>
          </a:p>
          <a:p>
            <a:r>
              <a:rPr lang="en-GB" dirty="0"/>
              <a:t>Always include data source</a:t>
            </a:r>
          </a:p>
          <a:p>
            <a:r>
              <a:rPr lang="en-GB" dirty="0"/>
              <a:t>Cite others research i.e. don’t claim other’s results  </a:t>
            </a:r>
          </a:p>
          <a:p>
            <a:r>
              <a:rPr lang="en-GB" dirty="0"/>
              <a:t>Include an annex on method where appropriate</a:t>
            </a:r>
          </a:p>
          <a:p>
            <a:r>
              <a:rPr lang="en-GB" dirty="0"/>
              <a:t>Own any ambiguity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385370-E40C-9BD5-82CD-590274D2093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279422" y="4832050"/>
            <a:ext cx="9360000" cy="1706859"/>
          </a:xfrm>
        </p:spPr>
        <p:txBody>
          <a:bodyPr/>
          <a:lstStyle/>
          <a:p>
            <a:r>
              <a:rPr lang="en-GB" sz="1800" b="0" i="0" u="none" strike="noStrike" dirty="0">
                <a:solidFill>
                  <a:srgbClr val="333334"/>
                </a:solidFill>
                <a:effectLst/>
                <a:highlight>
                  <a:srgbClr val="FFFF00"/>
                </a:highlight>
              </a:rPr>
              <a:t>Notes: Different methods used to calculate underpayment rates 1999-2002, 2003-2005, 2006-2010 and 2011 onwards. Data for 2016-2018 are for different points in the minimum wage year than all other years, so cannot be directly compared. </a:t>
            </a:r>
            <a:r>
              <a:rPr lang="en-GB" sz="1800" dirty="0">
                <a:solidFill>
                  <a:srgbClr val="333334"/>
                </a:solidFill>
                <a:highlight>
                  <a:srgbClr val="FFFF00"/>
                </a:highlight>
              </a:rPr>
              <a:t>‘</a:t>
            </a:r>
            <a:r>
              <a:rPr lang="en-GB" sz="1800" b="0" i="0" u="none" strike="noStrike" dirty="0">
                <a:solidFill>
                  <a:srgbClr val="333334"/>
                </a:solidFill>
                <a:effectLst/>
                <a:highlight>
                  <a:srgbClr val="FFFF00"/>
                </a:highlight>
              </a:rPr>
              <a:t>Bite’ is NMW relative to median hourly wage for April of relevant year.</a:t>
            </a:r>
            <a:r>
              <a:rPr lang="en-GB" sz="1800" dirty="0">
                <a:highlight>
                  <a:srgbClr val="FFFF00"/>
                </a:highlight>
              </a:rPr>
              <a:t> </a:t>
            </a:r>
          </a:p>
          <a:p>
            <a:r>
              <a:rPr lang="en-GB" sz="1800" b="0" i="0" u="none" strike="noStrike" dirty="0">
                <a:solidFill>
                  <a:srgbClr val="333334"/>
                </a:solidFill>
                <a:effectLst/>
                <a:highlight>
                  <a:srgbClr val="FFFF00"/>
                </a:highlight>
              </a:rPr>
              <a:t>Source: Low Pay Commission analysis of ONS, Annual Survey of Hours and Earnings, 2000-2016, RF analysis of ONS, Annual Survey of Hours and Earnings, 2017-2019</a:t>
            </a:r>
            <a:r>
              <a:rPr lang="en-GB" sz="1800" dirty="0">
                <a:highlight>
                  <a:srgbClr val="FFFF00"/>
                </a:highlight>
              </a:rPr>
              <a:t> 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9C743EB-767A-04B5-9C0A-19BD177050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@resfoundation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0AE73FA-F868-D5B7-E92F-BF78B8EE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Putting </a:t>
            </a:r>
            <a:r>
              <a:rPr lang="en-GB" b="1" dirty="0"/>
              <a:t>honesty </a:t>
            </a:r>
            <a:r>
              <a:rPr lang="en-GB" dirty="0"/>
              <a:t>into practice: An example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90783EC3-0FE8-4F9C-50E8-0232A6EEBE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102" r="102"/>
          <a:stretch>
            <a:fillRect/>
          </a:stretch>
        </p:blipFill>
        <p:spPr>
          <a:xfrm>
            <a:off x="279422" y="1586685"/>
            <a:ext cx="5988856" cy="28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039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1D9E156-50A6-0B7E-4522-D1803640A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Creating a culture of research excellence means…</a:t>
            </a:r>
          </a:p>
          <a:p>
            <a:pPr lvl="1"/>
            <a:r>
              <a:rPr lang="en-GB" dirty="0"/>
              <a:t>Codifying policies and procedures </a:t>
            </a:r>
          </a:p>
          <a:p>
            <a:pPr lvl="1"/>
            <a:r>
              <a:rPr lang="en-GB" dirty="0"/>
              <a:t>Explaining why it is important to staff, providing appropriate support</a:t>
            </a:r>
          </a:p>
          <a:p>
            <a:pPr lvl="1"/>
            <a:r>
              <a:rPr lang="en-GB" dirty="0"/>
              <a:t>Accountability is key – where does responsibility sit</a:t>
            </a:r>
          </a:p>
          <a:p>
            <a:pPr lvl="1"/>
            <a:r>
              <a:rPr lang="en-GB" dirty="0"/>
              <a:t>The more eyes the better – share, QA, check with externals </a:t>
            </a:r>
          </a:p>
          <a:p>
            <a:pPr lvl="1"/>
            <a:endParaRPr lang="en-GB" dirty="0"/>
          </a:p>
          <a:p>
            <a:r>
              <a:rPr lang="en-GB" dirty="0"/>
              <a:t>When mistakes are made…</a:t>
            </a:r>
          </a:p>
          <a:p>
            <a:pPr lvl="1"/>
            <a:r>
              <a:rPr lang="en-GB" dirty="0"/>
              <a:t>Own them immediately – withdraw the research if necessary; if publish a corrected version make clear how and when it was corrected</a:t>
            </a:r>
          </a:p>
          <a:p>
            <a:pPr lvl="1"/>
            <a:r>
              <a:rPr lang="en-GB" dirty="0"/>
              <a:t>Investigate why the mistake happened – and put in place processes to reduce risk of a repeat</a:t>
            </a:r>
          </a:p>
          <a:p>
            <a:pPr lvl="1"/>
            <a:r>
              <a:rPr lang="en-GB" dirty="0"/>
              <a:t>Consider if amounts to misconduct and take steps if so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BE9828-E955-5518-B15A-3E4DD2F503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76AA18-0F2D-459B-B527-0D07FF7AAD40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C945E-89E9-5E4D-AF39-E3900F983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291524"/>
            <a:ext cx="9636298" cy="895189"/>
          </a:xfrm>
        </p:spPr>
        <p:txBody>
          <a:bodyPr/>
          <a:lstStyle/>
          <a:p>
            <a:r>
              <a:rPr lang="en-GB" dirty="0"/>
              <a:t>Making sure things don’t go wrong … And what to do when they do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C2137-F542-C008-9B01-5DFAFB08F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@resfoundation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FE1B7C-13A9-72F5-A70C-7F8D182BCE5E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106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76AA18-0F2D-459B-B527-0D07FF7AAD40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11350" y="1990641"/>
            <a:ext cx="10175099" cy="1225193"/>
          </a:xfrm>
        </p:spPr>
        <p:txBody>
          <a:bodyPr/>
          <a:lstStyle/>
          <a:p>
            <a:r>
              <a:rPr lang="en-GB" dirty="0"/>
              <a:t>Research integrity and research culture in the third sector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911349" y="3642167"/>
            <a:ext cx="10175100" cy="720080"/>
          </a:xfrm>
        </p:spPr>
        <p:txBody>
          <a:bodyPr/>
          <a:lstStyle/>
          <a:p>
            <a:r>
              <a:rPr lang="en-GB" dirty="0"/>
              <a:t>Lindsay Judge, Research Director</a:t>
            </a:r>
          </a:p>
          <a:p>
            <a:r>
              <a:rPr lang="en-GB" dirty="0"/>
              <a:t>December 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@resfoundation</a:t>
            </a:r>
          </a:p>
        </p:txBody>
      </p:sp>
    </p:spTree>
    <p:extLst>
      <p:ext uri="{BB962C8B-B14F-4D97-AF65-F5344CB8AC3E}">
        <p14:creationId xmlns:p14="http://schemas.microsoft.com/office/powerpoint/2010/main" val="3751029913"/>
      </p:ext>
    </p:extLst>
  </p:cSld>
  <p:clrMapOvr>
    <a:masterClrMapping/>
  </p:clrMapOvr>
</p:sld>
</file>

<file path=ppt/theme/theme1.xml><?xml version="1.0" encoding="utf-8"?>
<a:theme xmlns:a="http://schemas.openxmlformats.org/drawingml/2006/main" name="Colour Background">
  <a:themeElements>
    <a:clrScheme name="Resolution Foundation">
      <a:dk1>
        <a:srgbClr val="404040"/>
      </a:dk1>
      <a:lt1>
        <a:sysClr val="window" lastClr="FFFFFF"/>
      </a:lt1>
      <a:dk2>
        <a:srgbClr val="2C6B82"/>
      </a:dk2>
      <a:lt2>
        <a:srgbClr val="FFFFFF"/>
      </a:lt2>
      <a:accent1>
        <a:srgbClr val="F5D418"/>
      </a:accent1>
      <a:accent2>
        <a:srgbClr val="EE7062"/>
      </a:accent2>
      <a:accent3>
        <a:srgbClr val="C6C2D8"/>
      </a:accent3>
      <a:accent4>
        <a:srgbClr val="8CA7B8"/>
      </a:accent4>
      <a:accent5>
        <a:srgbClr val="FEECDB"/>
      </a:accent5>
      <a:accent6>
        <a:srgbClr val="999999"/>
      </a:accent6>
      <a:hlink>
        <a:srgbClr val="2C6B82"/>
      </a:hlink>
      <a:folHlink>
        <a:srgbClr val="999999"/>
      </a:folHlink>
    </a:clrScheme>
    <a:fontScheme name="Resolution Foundation">
      <a:majorFont>
        <a:latin typeface="Adelle PE Lt"/>
        <a:ea typeface=""/>
        <a:cs typeface=""/>
      </a:majorFont>
      <a:minorFont>
        <a:latin typeface="Adelle Sans L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B13AED35-CD14-4611-9EF9-0EDD13A5EE77}" vid="{7C7ADFC0-FAB0-4F1D-B189-75BA6F6A0E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195a7f-e206-4473-ac50-fa5963a6f1ed">
      <Terms xmlns="http://schemas.microsoft.com/office/infopath/2007/PartnerControls"/>
    </lcf76f155ced4ddcb4097134ff3c332f>
    <TaxCatchAll xmlns="0a66069d-93c9-4f5d-9a38-e0a8c25ec94f" xsi:nil="true"/>
    <IconOverlay xmlns="http://schemas.microsoft.com/sharepoint/v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1D1304072F6B4EAEFC27F4567B069A" ma:contentTypeVersion="19" ma:contentTypeDescription="Create a new document." ma:contentTypeScope="" ma:versionID="c0570114fc2b8c1fb9c36419bcd573d7">
  <xsd:schema xmlns:xsd="http://www.w3.org/2001/XMLSchema" xmlns:xs="http://www.w3.org/2001/XMLSchema" xmlns:p="http://schemas.microsoft.com/office/2006/metadata/properties" xmlns:ns2="a4195a7f-e206-4473-ac50-fa5963a6f1ed" xmlns:ns3="0a66069d-93c9-4f5d-9a38-e0a8c25ec94f" xmlns:ns4="http://schemas.microsoft.com/sharepoint/v4" targetNamespace="http://schemas.microsoft.com/office/2006/metadata/properties" ma:root="true" ma:fieldsID="d89140bf4170b757f1d79863d354b840" ns2:_="" ns3:_="" ns4:_="">
    <xsd:import namespace="a4195a7f-e206-4473-ac50-fa5963a6f1ed"/>
    <xsd:import namespace="0a66069d-93c9-4f5d-9a38-e0a8c25ec94f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4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195a7f-e206-4473-ac50-fa5963a6f1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cc206e7-62c8-4f28-8794-5f325efab9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66069d-93c9-4f5d-9a38-e0a8c25ec94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28cb7d0-daa4-48a3-bcc5-05f12adea1ad}" ma:internalName="TaxCatchAll" ma:showField="CatchAllData" ma:web="0a66069d-93c9-4f5d-9a38-e0a8c25ec9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6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DFA87E-860C-447C-BD06-AF021CC27A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C176CAF-5592-4E79-AF49-7EC9912108EA}">
  <ds:schemaRefs>
    <ds:schemaRef ds:uri="http://schemas.openxmlformats.org/package/2006/metadata/core-properties"/>
    <ds:schemaRef ds:uri="dfc1c584-2645-43af-925f-4341a1c110b9"/>
    <ds:schemaRef ds:uri="http://purl.org/dc/elements/1.1/"/>
    <ds:schemaRef ds:uri="http://www.w3.org/XML/1998/namespace"/>
    <ds:schemaRef ds:uri="9519e7d6-5575-44c8-a686-f829f82b6059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610910B-FED0-45E6-B645-6D241B6C1AE0}"/>
</file>

<file path=docProps/app.xml><?xml version="1.0" encoding="utf-8"?>
<Properties xmlns="http://schemas.openxmlformats.org/officeDocument/2006/extended-properties" xmlns:vt="http://schemas.openxmlformats.org/officeDocument/2006/docPropsVTypes">
  <Template>RF Presentation Template 2023</Template>
  <TotalTime>161</TotalTime>
  <Words>1126</Words>
  <Application>Microsoft Office PowerPoint</Application>
  <PresentationFormat>Widescreen</PresentationFormat>
  <Paragraphs>146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Adelle PE Sb</vt:lpstr>
      <vt:lpstr>Arial</vt:lpstr>
      <vt:lpstr>Trebuchet MS</vt:lpstr>
      <vt:lpstr>Adelle Sans Lt</vt:lpstr>
      <vt:lpstr>Calibri</vt:lpstr>
      <vt:lpstr>Corbel</vt:lpstr>
      <vt:lpstr>Avenir LT Std 55 Roman</vt:lpstr>
      <vt:lpstr>Adelle PE Lt</vt:lpstr>
      <vt:lpstr>Avenir LT Std 45 Book</vt:lpstr>
      <vt:lpstr>Colour Background</vt:lpstr>
      <vt:lpstr>PowerPoint Presentation</vt:lpstr>
      <vt:lpstr>What do we mean by research integrity?</vt:lpstr>
      <vt:lpstr>Why is research integrity important?</vt:lpstr>
      <vt:lpstr>Why is research integrity important?</vt:lpstr>
      <vt:lpstr>Why is research integrity important?</vt:lpstr>
      <vt:lpstr>Putting rigour into practice: An example</vt:lpstr>
      <vt:lpstr>Putting rigour into practice: An example</vt:lpstr>
      <vt:lpstr>Putting transparency into practice: An example</vt:lpstr>
      <vt:lpstr>Putting transparency into practice: An example</vt:lpstr>
      <vt:lpstr>Putting care and respect into practice: An example</vt:lpstr>
      <vt:lpstr>Putting care and respect into practice: An example</vt:lpstr>
      <vt:lpstr>Putting honesty into practice: An example</vt:lpstr>
      <vt:lpstr>Putting honesty into practice: An example</vt:lpstr>
      <vt:lpstr>Putting honesty into practice: An example</vt:lpstr>
      <vt:lpstr>Making sure things don’t go wrong … And what to do when they do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Felicia Odamtten</dc:creator>
  <cp:lastModifiedBy>Lindsay Judge</cp:lastModifiedBy>
  <cp:revision>7</cp:revision>
  <cp:lastPrinted>2024-11-19T09:22:57Z</cp:lastPrinted>
  <dcterms:created xsi:type="dcterms:W3CDTF">2024-10-07T13:14:04Z</dcterms:created>
  <dcterms:modified xsi:type="dcterms:W3CDTF">2024-12-02T12:57:52Z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0x0101008A1D1304072F6B4EAEFC27F4567B069A</vt:lpwstr>
  </property>
  <property fmtid="{D5CDD505-2E9C-101B-9397-08002B2CF9AE}" pid="3" name="MediaServiceImageTags">
    <vt:lpwstr/>
  </property>
</Properties>
</file>