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4"/>
  </p:sldMasterIdLst>
  <p:notesMasterIdLst>
    <p:notesMasterId r:id="rId13"/>
  </p:notesMasterIdLst>
  <p:sldIdLst>
    <p:sldId id="299" r:id="rId5"/>
    <p:sldId id="284" r:id="rId6"/>
    <p:sldId id="285" r:id="rId7"/>
    <p:sldId id="268" r:id="rId8"/>
    <p:sldId id="301" r:id="rId9"/>
    <p:sldId id="302" r:id="rId10"/>
    <p:sldId id="303" r:id="rId11"/>
    <p:sldId id="300" r:id="rId12"/>
  </p:sldIdLst>
  <p:sldSz cx="12192000" cy="6858000"/>
  <p:notesSz cx="688181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FF"/>
    <a:srgbClr val="FFFFFF"/>
    <a:srgbClr val="E70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AABC3B-813F-456D-B691-09E6AFB7D7F5}" v="5" dt="2023-09-06T11:30:20.0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4" autoAdjust="0"/>
    <p:restoredTop sz="74853" autoAdjust="0"/>
  </p:normalViewPr>
  <p:slideViewPr>
    <p:cSldViewPr snapToGrid="0" showGuides="1">
      <p:cViewPr varScale="1">
        <p:scale>
          <a:sx n="54" d="100"/>
          <a:sy n="54" d="100"/>
        </p:scale>
        <p:origin x="404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1879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1879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10BDD32E-9107-448C-B862-637385E9EDEB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2913" y="1250950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813866"/>
            <a:ext cx="5505450" cy="3938617"/>
          </a:xfrm>
          <a:prstGeom prst="rect">
            <a:avLst/>
          </a:prstGeom>
        </p:spPr>
        <p:txBody>
          <a:bodyPr vert="horz" lIns="96478" tIns="48239" rIns="96478" bIns="4823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82119" cy="501878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00961"/>
            <a:ext cx="2982119" cy="501878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A9B6F1E5-4C46-4965-B9EA-630E6F5EB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095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6F1E5-4C46-4965-B9EA-630E6F5EB236}" type="slidenum">
              <a:rPr lang="en-GB" smtClean="0"/>
              <a:t>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850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900"/>
              </a:spcBef>
              <a:buFont typeface="Arial" panose="020B0604020202020204" pitchFamily="34" charset="0"/>
              <a:buNone/>
              <a:defRPr/>
            </a:pP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6F1E5-4C46-4965-B9EA-630E6F5EB23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323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6F1E5-4C46-4965-B9EA-630E6F5EB23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175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solidFill>
                <a:srgbClr val="005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6F1E5-4C46-4965-B9EA-630E6F5EB23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585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solidFill>
                <a:srgbClr val="005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6F1E5-4C46-4965-B9EA-630E6F5EB23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22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solidFill>
                <a:srgbClr val="005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6F1E5-4C46-4965-B9EA-630E6F5EB23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262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solidFill>
                <a:srgbClr val="005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6F1E5-4C46-4965-B9EA-630E6F5EB23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571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uk-research-integrity-office" TargetMode="External"/><Relationship Id="rId13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9.png"/><Relationship Id="rId12" Type="http://schemas.openxmlformats.org/officeDocument/2006/relationships/hyperlink" Target="https://mstdn.science/@ukrio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twitter.com/UKRIO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hyperlink" Target="https://www.youtube.com/@ukriowebinars2419" TargetMode="External"/><Relationship Id="rId4" Type="http://schemas.openxmlformats.org/officeDocument/2006/relationships/hyperlink" Target="https://ukrio.org/" TargetMode="External"/><Relationship Id="rId9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CAA65AD-7664-D10F-92FE-4C0DBEED76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6C236B-D755-A6CB-D630-044441477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31471"/>
            <a:ext cx="9144000" cy="1602192"/>
          </a:xfrm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43AB3A-3340-1F4C-571E-13B419760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1672"/>
            <a:ext cx="9144000" cy="1226127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3A322C6-B282-5D53-836C-1773FC4470AA}"/>
              </a:ext>
            </a:extLst>
          </p:cNvPr>
          <p:cNvSpPr txBox="1">
            <a:spLocks/>
          </p:cNvSpPr>
          <p:nvPr userDrawn="1"/>
        </p:nvSpPr>
        <p:spPr>
          <a:xfrm>
            <a:off x="8621681" y="6131904"/>
            <a:ext cx="3365272" cy="36789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bg1"/>
                </a:solidFill>
              </a:rPr>
              <a:t>Registered charity no: 1147061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F0A723-5FE4-03D2-B4F9-3B5B201BB8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5551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ECCF-B71B-65C9-5161-7551D5C3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81DA6-1A20-A2E2-30E5-DD906C6E8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333A3-19E7-FD50-3A5C-AE20901C73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146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ECCF-B71B-65C9-5161-7551D5C3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301C145D-97A6-0AE9-A922-F11DEF02B5DA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1825625"/>
            <a:ext cx="10515600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19914-1255-90F0-998C-76B9BFC5D2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104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ECCF-B71B-65C9-5161-7551D5C3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2EEA91D6-CD00-FDA3-C4E9-9AEB702EE29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38200" y="1925377"/>
            <a:ext cx="10434638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A2962-8A4D-82FA-ABFC-214FB0876F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5014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C44D0-EA58-D296-D209-751C0DFF3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78676"/>
            <a:ext cx="7364499" cy="1254010"/>
          </a:xfrm>
        </p:spPr>
        <p:txBody>
          <a:bodyPr anchor="b"/>
          <a:lstStyle>
            <a:lvl1pPr>
              <a:defRPr sz="4800">
                <a:solidFill>
                  <a:srgbClr val="E7007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7891C5-4D1D-9C86-4254-C88D8455A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126423"/>
            <a:ext cx="7364499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050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ABE9A8-139C-D812-11EB-47A869FA13C7}"/>
              </a:ext>
            </a:extLst>
          </p:cNvPr>
          <p:cNvSpPr/>
          <p:nvPr userDrawn="1"/>
        </p:nvSpPr>
        <p:spPr>
          <a:xfrm>
            <a:off x="0" y="6400800"/>
            <a:ext cx="12327775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2FB1BEF4-C0E5-748D-F2DD-09C9FC6937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226" y="0"/>
            <a:ext cx="3240024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5D21C-D3A9-C266-D255-08C0BE6437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5399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22F84-B428-CAC3-246B-45852EAC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B6AB8-BE52-EF92-A72F-51E7C159FE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A96A2-65C6-C187-DE6D-DEBCEA3B0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C92F74-97EC-6E54-4896-57D012F436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267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22F84-B428-CAC3-246B-45852EAC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B6AB8-BE52-EF92-A72F-51E7C159FE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223449" cy="4351338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DE080F-D695-25A9-B43D-CF01E77616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6488" y="1825625"/>
            <a:ext cx="3116262" cy="4351338"/>
          </a:xfrm>
          <a:solidFill>
            <a:srgbClr val="0050FF"/>
          </a:solidFill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Montserrat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C3412-F6C0-F2DF-55D9-4E9FB7E216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105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22F84-B428-CAC3-246B-45852EAC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B6AB8-BE52-EF92-A72F-51E7C159FE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EC4A9CE-B069-0376-FA35-0374112034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34113" y="1825625"/>
            <a:ext cx="511968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028C8-2350-63C0-42C3-92329B3F4A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301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6B173-36FD-186B-F658-2197EC811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3CAE8C-C039-AAFE-822E-C99193F258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485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99895-7E83-B42E-8118-7CA041F4E8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104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BDEDE1A-03EE-0049-A8A5-4B9B421FC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55796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A8120-B5BC-08B2-1D75-78EE998228D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69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4173A-A256-0DF8-2B4B-30C40AF11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FFF008-5CC6-2AA5-EDE8-C7D57B880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4FDC2-A3D2-A20A-94A5-54671B230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867A6B-BA5D-B2DE-C504-3AF7696C9F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1889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0271FDFA-8A7B-5004-8DC9-D631F53452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08DBE00-86DF-2B58-A454-0C19FBCCC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0898"/>
            <a:ext cx="10515600" cy="341606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D65E2-1D9B-398E-2005-F59F61F8A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Graphic 29">
            <a:hlinkClick r:id="rId4"/>
            <a:extLst>
              <a:ext uri="{FF2B5EF4-FFF2-40B4-BE49-F238E27FC236}">
                <a16:creationId xmlns:a16="http://schemas.microsoft.com/office/drawing/2014/main" id="{1CE138F3-7E1F-FA6B-A3D9-C3AFB8455F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72" b="-372"/>
          <a:stretch>
            <a:fillRect/>
          </a:stretch>
        </p:blipFill>
        <p:spPr bwMode="auto">
          <a:xfrm>
            <a:off x="9520835" y="1882373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30">
            <a:hlinkClick r:id="rId6"/>
            <a:extLst>
              <a:ext uri="{FF2B5EF4-FFF2-40B4-BE49-F238E27FC236}">
                <a16:creationId xmlns:a16="http://schemas.microsoft.com/office/drawing/2014/main" id="{7988E8FD-E031-750B-1192-F67900E98E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72" b="-372"/>
          <a:stretch>
            <a:fillRect/>
          </a:stretch>
        </p:blipFill>
        <p:spPr bwMode="auto">
          <a:xfrm>
            <a:off x="9898211" y="1884421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31">
            <a:hlinkClick r:id="rId8"/>
            <a:extLst>
              <a:ext uri="{FF2B5EF4-FFF2-40B4-BE49-F238E27FC236}">
                <a16:creationId xmlns:a16="http://schemas.microsoft.com/office/drawing/2014/main" id="{CFC5A201-1CF5-BE74-8056-284584748E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72" b="-372"/>
          <a:stretch>
            <a:fillRect/>
          </a:stretch>
        </p:blipFill>
        <p:spPr bwMode="auto">
          <a:xfrm>
            <a:off x="10275587" y="1885181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32">
            <a:hlinkClick r:id="rId10"/>
            <a:extLst>
              <a:ext uri="{FF2B5EF4-FFF2-40B4-BE49-F238E27FC236}">
                <a16:creationId xmlns:a16="http://schemas.microsoft.com/office/drawing/2014/main" id="{D7F0AD11-2429-2F52-D609-AF3D146282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72" b="-372"/>
          <a:stretch>
            <a:fillRect/>
          </a:stretch>
        </p:blipFill>
        <p:spPr bwMode="auto">
          <a:xfrm>
            <a:off x="10652963" y="1884421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18">
            <a:hlinkClick r:id="rId12"/>
            <a:extLst>
              <a:ext uri="{FF2B5EF4-FFF2-40B4-BE49-F238E27FC236}">
                <a16:creationId xmlns:a16="http://schemas.microsoft.com/office/drawing/2014/main" id="{3207BD7A-7636-2318-A4EF-CB4EEDF95E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72" b="-372"/>
          <a:stretch>
            <a:fillRect/>
          </a:stretch>
        </p:blipFill>
        <p:spPr bwMode="auto">
          <a:xfrm>
            <a:off x="11030339" y="1884421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203AE77-E8A3-EA44-4C39-AAB8CDD72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323" y="681037"/>
            <a:ext cx="6266477" cy="1159638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706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8900D8-1A04-37DE-3099-1131E326B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73"/>
            <a:ext cx="10515600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90468-3CA9-46AF-E6A9-FC18ACCB2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FD6A6A-50C9-F8D3-BCE5-307BA602433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48764"/>
            <a:ext cx="12192000" cy="310896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2850FA5D-1F33-0C95-9F72-0D6BDFA937FE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3142" y="240788"/>
            <a:ext cx="1533043" cy="53229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FC9155-9348-8C8A-9D35-81C603C84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73361" y="6574652"/>
            <a:ext cx="348173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fld id="{DFC7B92A-8ED9-4C97-AC00-8B657346D92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2B69A30-7166-8717-742C-92BF6F099841}"/>
              </a:ext>
            </a:extLst>
          </p:cNvPr>
          <p:cNvSpPr/>
          <p:nvPr userDrawn="1"/>
        </p:nvSpPr>
        <p:spPr>
          <a:xfrm>
            <a:off x="11922596" y="6583680"/>
            <a:ext cx="239901" cy="23990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39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60" r:id="rId4"/>
    <p:sldLayoutId id="2147483651" r:id="rId5"/>
    <p:sldLayoutId id="2147483652" r:id="rId6"/>
    <p:sldLayoutId id="2147483662" r:id="rId7"/>
    <p:sldLayoutId id="2147483658" r:id="rId8"/>
    <p:sldLayoutId id="2147483654" r:id="rId9"/>
    <p:sldLayoutId id="2147483655" r:id="rId10"/>
    <p:sldLayoutId id="2147483661" r:id="rId11"/>
    <p:sldLayoutId id="2147483657" r:id="rId12"/>
    <p:sldLayoutId id="214748366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0050FF"/>
          </a:solidFill>
          <a:latin typeface="Montserrat Semi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spcAft>
          <a:spcPts val="600"/>
        </a:spcAft>
        <a:buClr>
          <a:schemeClr val="accent2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spcAft>
          <a:spcPts val="600"/>
        </a:spcAft>
        <a:buClr>
          <a:schemeClr val="accent2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spcAft>
          <a:spcPts val="600"/>
        </a:spcAft>
        <a:buClr>
          <a:schemeClr val="accent2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versitiesuk.ac.uk/sites/default/files/field/downloads/2021-08/Updated%20FINAL-the-concordat-to-support-research-integrity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s://www.nuffieldbioethics.org/assets/pdfs/The-culture-of-scientific-research-report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7672/UKRIO.2023.04.codeofpractic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krio.org/resources/?res_topic=ALL&amp;res_tag=ALL&amp;res_srch=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krio.org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DC449-207B-87EA-707A-8020A7ABA3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000" dirty="0"/>
              <a:t>Research integrity &amp; a healthy research culture</a:t>
            </a:r>
            <a:endParaRPr lang="en-GB" sz="5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CDDC2-C486-990F-35F9-BAA94AC23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en-GB" dirty="0"/>
          </a:p>
          <a:p>
            <a:r>
              <a:rPr lang="en-GB" dirty="0"/>
              <a:t>James Parry</a:t>
            </a:r>
          </a:p>
          <a:p>
            <a:r>
              <a:rPr lang="en-GB" dirty="0"/>
              <a:t>Chief Executive, UK Research Integrity Office</a:t>
            </a:r>
          </a:p>
        </p:txBody>
      </p:sp>
    </p:spTree>
    <p:extLst>
      <p:ext uri="{BB962C8B-B14F-4D97-AF65-F5344CB8AC3E}">
        <p14:creationId xmlns:p14="http://schemas.microsoft.com/office/powerpoint/2010/main" val="914284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33C0-4896-15BC-6E49-65ADEE62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research integrity?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5F80E2-AA7D-B16E-ED35-C6386A001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117976" cy="468947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GB" altLang="en-US" sz="2000" dirty="0">
                <a:cs typeface="Arial"/>
              </a:rPr>
              <a:t>‘Research integrity’ is another term for </a:t>
            </a:r>
            <a:r>
              <a:rPr lang="en-GB" altLang="en-US" sz="2000" b="1" dirty="0">
                <a:solidFill>
                  <a:schemeClr val="accent2"/>
                </a:solidFill>
                <a:cs typeface="Arial"/>
              </a:rPr>
              <a:t>good research practice</a:t>
            </a:r>
            <a:r>
              <a:rPr lang="en-GB" altLang="en-US" sz="2000" dirty="0">
                <a:cs typeface="Arial"/>
              </a:rPr>
              <a:t>. It is about: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2000" dirty="0">
                <a:cs typeface="Arial"/>
              </a:rPr>
              <a:t>Ensuring research is high quality and of high ethical standards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2000" dirty="0">
                <a:cs typeface="Arial"/>
              </a:rPr>
              <a:t>Trust, reliability, reproducibility, credibility and accountability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2000" dirty="0">
                <a:cs typeface="Arial"/>
              </a:rPr>
              <a:t>Identifying, reflecting on, and overcoming challenges and pressures when conducting research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n-GB" dirty="0"/>
              <a:t>This is both for individual researchers – ‘what can </a:t>
            </a:r>
            <a:r>
              <a:rPr lang="en-GB" b="1" i="1" dirty="0">
                <a:solidFill>
                  <a:schemeClr val="accent2"/>
                </a:solidFill>
              </a:rPr>
              <a:t>I</a:t>
            </a:r>
            <a:r>
              <a:rPr lang="en-GB" dirty="0"/>
              <a:t> do’ – and for the research community – ‘what can </a:t>
            </a:r>
            <a:r>
              <a:rPr lang="en-GB" b="1" i="1" dirty="0">
                <a:solidFill>
                  <a:schemeClr val="accent2"/>
                </a:solidFill>
              </a:rPr>
              <a:t>we all</a:t>
            </a:r>
            <a:r>
              <a:rPr lang="en-GB" b="1" i="1" dirty="0"/>
              <a:t> </a:t>
            </a:r>
            <a:r>
              <a:rPr lang="en-GB" dirty="0"/>
              <a:t>do?’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n-US" dirty="0"/>
              <a:t>Making sure research systems and environments safeguard and enhance good practice– often described as </a:t>
            </a:r>
            <a:r>
              <a:rPr lang="en-US" b="1" dirty="0">
                <a:solidFill>
                  <a:schemeClr val="accent2"/>
                </a:solidFill>
                <a:cs typeface="Arial"/>
              </a:rPr>
              <a:t>research culture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0626C55-6623-0AA5-588E-9427110D46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867423" y="6568714"/>
            <a:ext cx="348173" cy="261610"/>
          </a:xfrm>
        </p:spPr>
        <p:txBody>
          <a:bodyPr/>
          <a:lstStyle/>
          <a:p>
            <a:fld id="{DFC7B92A-8ED9-4C97-AC00-8B657346D923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705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5A06C-BD63-2D40-8DD0-91865DB7F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does research integrity matter?</a:t>
            </a:r>
          </a:p>
        </p:txBody>
      </p:sp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99805AC5-44E9-4449-BFBB-227A6C845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3535" y="1879239"/>
            <a:ext cx="5806077" cy="435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8DFBA3-956D-7632-63E2-1B3964EA87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867423" y="6568714"/>
            <a:ext cx="348173" cy="261610"/>
          </a:xfrm>
        </p:spPr>
        <p:txBody>
          <a:bodyPr/>
          <a:lstStyle/>
          <a:p>
            <a:fld id="{DFC7B92A-8ED9-4C97-AC00-8B657346D923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A865B-30DD-D40E-11EF-B553FE9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9239"/>
            <a:ext cx="5257799" cy="468947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altLang="en-US" sz="2000" dirty="0">
                <a:cs typeface="Arial"/>
              </a:rPr>
              <a:t>Integrity, ethics, good practice and basic standards apply to you, your research, your institution and your department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2000" dirty="0">
                <a:cs typeface="Arial"/>
              </a:rPr>
              <a:t>It impacts your funding, reputation, confidence and trustworthiness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2000" dirty="0">
                <a:cs typeface="Arial"/>
              </a:rPr>
              <a:t>It affects the culture and environments in which we work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2000" b="1" dirty="0">
                <a:solidFill>
                  <a:schemeClr val="accent2"/>
                </a:solidFill>
                <a:cs typeface="Arial"/>
              </a:rPr>
              <a:t>It is vital for public trust in research</a:t>
            </a:r>
          </a:p>
        </p:txBody>
      </p:sp>
    </p:spTree>
    <p:extLst>
      <p:ext uri="{BB962C8B-B14F-4D97-AF65-F5344CB8AC3E}">
        <p14:creationId xmlns:p14="http://schemas.microsoft.com/office/powerpoint/2010/main" val="229063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33C0-4896-15BC-6E49-65ADEE62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‘good’ practice?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0C0560-1763-ACD9-C0BA-1BF462168251}"/>
              </a:ext>
            </a:extLst>
          </p:cNvPr>
          <p:cNvSpPr txBox="1"/>
          <p:nvPr/>
        </p:nvSpPr>
        <p:spPr>
          <a:xfrm>
            <a:off x="7048708" y="5856552"/>
            <a:ext cx="43050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latin typeface="Montserrat" panose="00000500000000000000" pitchFamily="2" charset="0"/>
              </a:rPr>
              <a:t>UKRIO graphical representation of research integrity based on the core areas described in the </a:t>
            </a:r>
            <a:r>
              <a:rPr lang="en-GB" altLang="en-US" sz="1100" i="1" dirty="0">
                <a:solidFill>
                  <a:schemeClr val="accent1"/>
                </a:solidFill>
                <a:latin typeface="Montserrat" pitchFamily="2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UK Concordat to Support Research Integrity (2019)</a:t>
            </a:r>
            <a:endParaRPr lang="en-GB" altLang="en-US" sz="1100" i="1" dirty="0">
              <a:solidFill>
                <a:schemeClr val="accent1"/>
              </a:solidFill>
              <a:latin typeface="Montserrat" pitchFamily="2" charset="0"/>
              <a:cs typeface="Arial" panose="020B06040202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dirty="0">
                <a:latin typeface="Montserrat" panose="00000500000000000000" pitchFamily="2" charset="0"/>
              </a:rPr>
              <a:t>.</a:t>
            </a:r>
            <a:endParaRPr lang="en-GB" sz="1100" dirty="0">
              <a:latin typeface="Montserrat" panose="000005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24A23A-CCBB-D62F-69B7-1D3FD8B7185B}"/>
              </a:ext>
            </a:extLst>
          </p:cNvPr>
          <p:cNvSpPr/>
          <p:nvPr/>
        </p:nvSpPr>
        <p:spPr>
          <a:xfrm>
            <a:off x="11922596" y="6583680"/>
            <a:ext cx="239901" cy="23990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endParaRPr lang="en-GB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1FEFB9-6C88-20D8-5DB9-45E51CA8E2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867423" y="6568714"/>
            <a:ext cx="348173" cy="261610"/>
          </a:xfrm>
        </p:spPr>
        <p:txBody>
          <a:bodyPr/>
          <a:lstStyle/>
          <a:p>
            <a:fld id="{DFC7B92A-8ED9-4C97-AC00-8B657346D923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57F2B60-E075-07DC-C649-E106ADF95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92282"/>
            <a:ext cx="6210509" cy="2893132"/>
          </a:xfrm>
        </p:spPr>
        <p:txBody>
          <a:bodyPr numCol="2"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Honest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Rigorous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Transparent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Open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Caring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Respectful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Accountable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Accurate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Collaborative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Multidisciplinary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Creative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Of benefit to society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67BD640-9547-3BC8-7928-ABCAAEB42220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6210509" cy="646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2000" dirty="0"/>
              <a:t>While details can vary between disciplines, there are </a:t>
            </a:r>
            <a:r>
              <a:rPr lang="en-GB" sz="2000" b="1" dirty="0">
                <a:solidFill>
                  <a:schemeClr val="accent2"/>
                </a:solidFill>
                <a:cs typeface="Arial"/>
              </a:rPr>
              <a:t>key themes </a:t>
            </a:r>
            <a:r>
              <a:rPr lang="en-GB" sz="2000" dirty="0"/>
              <a:t>common to all research: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42EA514-5517-BC0A-5636-96C87164EDA6}"/>
              </a:ext>
            </a:extLst>
          </p:cNvPr>
          <p:cNvSpPr txBox="1">
            <a:spLocks/>
          </p:cNvSpPr>
          <p:nvPr/>
        </p:nvSpPr>
        <p:spPr bwMode="auto">
          <a:xfrm>
            <a:off x="838199" y="5727736"/>
            <a:ext cx="5257801" cy="68480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n-GB" altLang="en-US" sz="1100" i="1" dirty="0">
                <a:solidFill>
                  <a:schemeClr val="accent1"/>
                </a:solidFill>
                <a:latin typeface="Montserrat" pitchFamily="2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Culture of Scientific Research in the UK</a:t>
            </a:r>
            <a:r>
              <a:rPr lang="en-GB" altLang="en-US" sz="1100" i="1" dirty="0">
                <a:solidFill>
                  <a:schemeClr val="accent1"/>
                </a:solidFill>
                <a:latin typeface="Montserrat" pitchFamily="2" charset="0"/>
                <a:cs typeface="Arial" panose="020B0604020202020204" pitchFamily="34" charset="0"/>
              </a:rPr>
              <a:t> </a:t>
            </a:r>
            <a:r>
              <a:rPr lang="en-GB" altLang="en-US" sz="1100" dirty="0">
                <a:latin typeface="Montserrat" pitchFamily="2" charset="0"/>
                <a:cs typeface="Arial" panose="020B0604020202020204" pitchFamily="34" charset="0"/>
              </a:rPr>
              <a:t>- Nuffield Council on Bioethics (2014)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defRPr/>
            </a:pPr>
            <a:endParaRPr lang="en-GB" altLang="en-US" sz="1200" dirty="0"/>
          </a:p>
        </p:txBody>
      </p:sp>
      <p:pic>
        <p:nvPicPr>
          <p:cNvPr id="4" name="Picture 3" descr="A diagram of a research integrity&#10;&#10;Description automatically generated">
            <a:extLst>
              <a:ext uri="{FF2B5EF4-FFF2-40B4-BE49-F238E27FC236}">
                <a16:creationId xmlns:a16="http://schemas.microsoft.com/office/drawing/2014/main" id="{8357F2AC-0E4C-E104-1A95-AC303F0B04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2841" y="1526437"/>
            <a:ext cx="4310246" cy="406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76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33C0-4896-15BC-6E49-65ADEE62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‘good’ practice?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24A23A-CCBB-D62F-69B7-1D3FD8B7185B}"/>
              </a:ext>
            </a:extLst>
          </p:cNvPr>
          <p:cNvSpPr/>
          <p:nvPr/>
        </p:nvSpPr>
        <p:spPr>
          <a:xfrm>
            <a:off x="11922596" y="6583680"/>
            <a:ext cx="239901" cy="23990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endParaRPr lang="en-GB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1FEFB9-6C88-20D8-5DB9-45E51CA8E2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867423" y="6568714"/>
            <a:ext cx="348173" cy="261610"/>
          </a:xfrm>
        </p:spPr>
        <p:txBody>
          <a:bodyPr/>
          <a:lstStyle/>
          <a:p>
            <a:fld id="{DFC7B92A-8ED9-4C97-AC00-8B657346D923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2A2CC-9E86-41F7-E73F-B9C591659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GB" sz="2000" dirty="0"/>
              <a:t>These key themes of good research practice are an everyday part of being a researcher. They apply to: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All disciplines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All career stages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All elements of your research: from beginning to end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b="1" dirty="0">
                <a:solidFill>
                  <a:schemeClr val="accent2"/>
                </a:solidFill>
                <a:cs typeface="Arial"/>
              </a:rPr>
              <a:t>Research integrity is enabling for research, not restrictive, and it is essential to safeguard trust in research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But these fundamental standards can be challenging to put in practice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What are the barriers </a:t>
            </a:r>
            <a:r>
              <a:rPr lang="en-GB" sz="2000" b="1" i="1" dirty="0">
                <a:solidFill>
                  <a:schemeClr val="accent2"/>
                </a:solidFill>
                <a:cs typeface="Arial"/>
              </a:rPr>
              <a:t>you</a:t>
            </a:r>
            <a:r>
              <a:rPr lang="en-GB" sz="2000" dirty="0"/>
              <a:t> face when trying to achieve good research practice?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87BED01-F63D-4798-0E1E-200F13A56B9C}"/>
              </a:ext>
            </a:extLst>
          </p:cNvPr>
          <p:cNvSpPr txBox="1">
            <a:spLocks/>
          </p:cNvSpPr>
          <p:nvPr/>
        </p:nvSpPr>
        <p:spPr bwMode="auto">
          <a:xfrm>
            <a:off x="838199" y="5832389"/>
            <a:ext cx="10515600" cy="58015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n-GB" altLang="en-US" sz="1400" dirty="0">
                <a:latin typeface="Montserrat" panose="00000500000000000000" pitchFamily="2" charset="0"/>
              </a:rPr>
              <a:t>For guidance, see the UKRIO </a:t>
            </a:r>
            <a:r>
              <a:rPr lang="en-GB" altLang="en-US" sz="1400" i="1" dirty="0">
                <a:latin typeface="Montserrat" panose="00000500000000000000" pitchFamily="2" charset="0"/>
              </a:rPr>
              <a:t>Code of Practice for Research</a:t>
            </a:r>
            <a:r>
              <a:rPr lang="en-GB" altLang="en-US" sz="1400" dirty="0">
                <a:latin typeface="Montserrat" panose="00000500000000000000" pitchFamily="2" charset="0"/>
              </a:rPr>
              <a:t>: </a:t>
            </a:r>
            <a:r>
              <a:rPr lang="en-GB" altLang="en-US" sz="1400" dirty="0">
                <a:latin typeface="Montserrat" panose="00000500000000000000" pitchFamily="2" charset="0"/>
                <a:hlinkClick r:id="rId3"/>
              </a:rPr>
              <a:t>https://doi.org/10.37672/UKRIO.2023.04.codeofpractice</a:t>
            </a:r>
            <a:endParaRPr lang="en-GB" altLang="en-US" sz="14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122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33C0-4896-15BC-6E49-65ADEE62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does research culture matter?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24A23A-CCBB-D62F-69B7-1D3FD8B7185B}"/>
              </a:ext>
            </a:extLst>
          </p:cNvPr>
          <p:cNvSpPr/>
          <p:nvPr/>
        </p:nvSpPr>
        <p:spPr>
          <a:xfrm>
            <a:off x="11922596" y="6583680"/>
            <a:ext cx="239901" cy="23990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endParaRPr lang="en-GB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1FEFB9-6C88-20D8-5DB9-45E51CA8E2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867423" y="6568714"/>
            <a:ext cx="348173" cy="261610"/>
          </a:xfrm>
        </p:spPr>
        <p:txBody>
          <a:bodyPr/>
          <a:lstStyle/>
          <a:p>
            <a:fld id="{DFC7B92A-8ED9-4C97-AC00-8B657346D923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2A2CC-9E86-41F7-E73F-B9C591659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20000"/>
              </a:lnSpc>
              <a:spcAft>
                <a:spcPts val="1800"/>
              </a:spcAft>
              <a:buNone/>
            </a:pPr>
            <a:r>
              <a:rPr lang="en-GB" sz="2000" dirty="0">
                <a:latin typeface="Montserrat"/>
              </a:rPr>
              <a:t>Systemic ignorance and a dismissive attitude towards research integrity contribute to the overall health of a research environment. </a:t>
            </a:r>
            <a:endParaRPr lang="en-GB" sz="2000" dirty="0"/>
          </a:p>
          <a:p>
            <a:pPr marL="0" indent="0">
              <a:lnSpc>
                <a:spcPct val="120000"/>
              </a:lnSpc>
              <a:spcAft>
                <a:spcPts val="1800"/>
              </a:spcAft>
              <a:buNone/>
            </a:pPr>
            <a:r>
              <a:rPr lang="en-GB" sz="2000" dirty="0">
                <a:latin typeface="Montserrat"/>
              </a:rPr>
              <a:t>When researchers are burdened and under pressure, they may resort to undesirable practices to achieve goals in order to accommodate a ‘publish or perish’ culture. This pressure can come from multiple sources: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How research is funded, monitored, disseminated and assessed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Career structures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Employers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Research group leaders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Unhealthy competition</a:t>
            </a:r>
          </a:p>
        </p:txBody>
      </p:sp>
    </p:spTree>
    <p:extLst>
      <p:ext uri="{BB962C8B-B14F-4D97-AF65-F5344CB8AC3E}">
        <p14:creationId xmlns:p14="http://schemas.microsoft.com/office/powerpoint/2010/main" val="3289810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33C0-4896-15BC-6E49-65ADEE62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problems can arise?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24A23A-CCBB-D62F-69B7-1D3FD8B7185B}"/>
              </a:ext>
            </a:extLst>
          </p:cNvPr>
          <p:cNvSpPr/>
          <p:nvPr/>
        </p:nvSpPr>
        <p:spPr>
          <a:xfrm>
            <a:off x="11922596" y="6583680"/>
            <a:ext cx="239901" cy="23990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endParaRPr lang="en-GB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1FEFB9-6C88-20D8-5DB9-45E51CA8E2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867423" y="6568714"/>
            <a:ext cx="348173" cy="261610"/>
          </a:xfrm>
        </p:spPr>
        <p:txBody>
          <a:bodyPr/>
          <a:lstStyle/>
          <a:p>
            <a:fld id="{DFC7B92A-8ED9-4C97-AC00-8B657346D923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2A2CC-9E86-41F7-E73F-B9C591659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GB" sz="2000" dirty="0">
                <a:latin typeface="Montserrat"/>
              </a:rPr>
              <a:t>A research environment that fails to prioritise education &amp; training and leadership &amp; support for researchers can expect ignorance, poor compliance of good practice and key research integrity issues to arise: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Increased rate of avoidable errors and mistakes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Questionable research practices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Research misconduct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Authorship disputes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Ethical concerns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Unhealthy research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8AEA8-1F63-4976-DB2E-4A031ED2A674}"/>
              </a:ext>
            </a:extLst>
          </p:cNvPr>
          <p:cNvSpPr txBox="1">
            <a:spLocks/>
          </p:cNvSpPr>
          <p:nvPr/>
        </p:nvSpPr>
        <p:spPr bwMode="auto">
          <a:xfrm>
            <a:off x="838199" y="5844746"/>
            <a:ext cx="10515600" cy="567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n-GB" altLang="en-US" sz="1400" dirty="0">
                <a:latin typeface="Montserrat" panose="00000500000000000000" pitchFamily="2" charset="0"/>
              </a:rPr>
              <a:t>UKRIO has a wealth of resources and </a:t>
            </a:r>
            <a:r>
              <a:rPr lang="en-GB" altLang="en-US" sz="1400">
                <a:latin typeface="Montserrat" panose="00000500000000000000" pitchFamily="2" charset="0"/>
              </a:rPr>
              <a:t>guidance on </a:t>
            </a:r>
            <a:r>
              <a:rPr lang="en-GB" altLang="en-US" sz="1400" dirty="0">
                <a:latin typeface="Montserrat" panose="00000500000000000000" pitchFamily="2" charset="0"/>
              </a:rPr>
              <a:t>our website: </a:t>
            </a:r>
            <a:r>
              <a:rPr lang="en-GB" altLang="en-US" sz="1400" dirty="0">
                <a:latin typeface="Montserrat" panose="00000500000000000000" pitchFamily="2" charset="0"/>
                <a:hlinkClick r:id="rId3"/>
              </a:rPr>
              <a:t>https://ukrio.org/resources/?res_topic=ALL&amp;res_tag=ALL&amp;res_srch=</a:t>
            </a:r>
            <a:endParaRPr lang="en-GB" altLang="en-US" sz="14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556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F9A69-88FC-9779-FE42-DD07EECDD5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867423" y="6568714"/>
            <a:ext cx="348173" cy="261610"/>
          </a:xfrm>
        </p:spPr>
        <p:txBody>
          <a:bodyPr/>
          <a:lstStyle/>
          <a:p>
            <a:fld id="{DFC7B92A-8ED9-4C97-AC00-8B657346D923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B0A4C-3330-FD65-EE90-275DAF4BD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chemeClr val="accent1"/>
                </a:solidFill>
                <a:latin typeface="Montserrat SemiBold" panose="000007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UKRIO is a registered charity</a:t>
            </a:r>
            <a:r>
              <a:rPr lang="en-GB" sz="2000" dirty="0"/>
              <a:t>, supported by over 110 institutions, and has provided its unique, independent and expert support since 2006:</a:t>
            </a:r>
          </a:p>
          <a:p>
            <a:r>
              <a:rPr lang="en-GB" sz="20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Education</a:t>
            </a:r>
            <a:r>
              <a:rPr lang="en-GB" sz="2000" dirty="0"/>
              <a:t> – guidance and support through publications, training and our comprehensive events programme</a:t>
            </a:r>
          </a:p>
          <a:p>
            <a:r>
              <a:rPr lang="en-GB" sz="20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Sharing best practice</a:t>
            </a:r>
            <a:r>
              <a:rPr lang="en-GB" sz="2000" dirty="0"/>
              <a:t> – clear and honest development for the research community through facilitated discussions about important issues; informing national and international initiatives; improving research culture</a:t>
            </a:r>
          </a:p>
          <a:p>
            <a:r>
              <a:rPr lang="en-GB" sz="2000" dirty="0">
                <a:solidFill>
                  <a:schemeClr val="accent1"/>
                </a:solidFill>
                <a:latin typeface="Montserrat SemiBold" panose="00000700000000000000" pitchFamily="2" charset="0"/>
              </a:rPr>
              <a:t>Expert guidance</a:t>
            </a:r>
            <a:r>
              <a:rPr lang="en-GB" sz="2000" dirty="0"/>
              <a:t> – confidential and expert advice and guidance for institutions, individual researchers and the public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A05E9-EA26-1DB4-FAE2-6D7EE2CB8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323" y="681037"/>
            <a:ext cx="6266477" cy="1153701"/>
          </a:xfrm>
        </p:spPr>
        <p:txBody>
          <a:bodyPr/>
          <a:lstStyle/>
          <a:p>
            <a:r>
              <a:rPr lang="en-GB" dirty="0"/>
              <a:t>How we help you</a:t>
            </a:r>
          </a:p>
        </p:txBody>
      </p:sp>
    </p:spTree>
    <p:extLst>
      <p:ext uri="{BB962C8B-B14F-4D97-AF65-F5344CB8AC3E}">
        <p14:creationId xmlns:p14="http://schemas.microsoft.com/office/powerpoint/2010/main" val="1819095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K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0FF"/>
      </a:accent1>
      <a:accent2>
        <a:srgbClr val="E7007D"/>
      </a:accent2>
      <a:accent3>
        <a:srgbClr val="00B6F5"/>
      </a:accent3>
      <a:accent4>
        <a:srgbClr val="FFBE00"/>
      </a:accent4>
      <a:accent5>
        <a:srgbClr val="00BD8B"/>
      </a:accent5>
      <a:accent6>
        <a:srgbClr val="F06400"/>
      </a:accent6>
      <a:hlink>
        <a:srgbClr val="8200F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a66069d-93c9-4f5d-9a38-e0a8c25ec94f">
      <UserInfo>
        <DisplayName>UKRIO staff Members</DisplayName>
        <AccountId>535</AccountId>
        <AccountType/>
      </UserInfo>
      <UserInfo>
        <DisplayName>James Parry</DisplayName>
        <AccountId>7</AccountId>
        <AccountType/>
      </UserInfo>
      <UserInfo>
        <DisplayName>Pippa Day</DisplayName>
        <AccountId>486</AccountId>
        <AccountType/>
      </UserInfo>
      <UserInfo>
        <DisplayName>Josephine Woodhams</DisplayName>
        <AccountId>12</AccountId>
        <AccountType/>
      </UserInfo>
      <UserInfo>
        <DisplayName>Nicola Sainsbury</DisplayName>
        <AccountId>15</AccountId>
        <AccountType/>
      </UserInfo>
      <UserInfo>
        <DisplayName>Matt Hodgkinson</DisplayName>
        <AccountId>355</AccountId>
        <AccountType/>
      </UserInfo>
      <UserInfo>
        <DisplayName>Mohi Ahmed</DisplayName>
        <AccountId>395</AccountId>
        <AccountType/>
      </UserInfo>
    </SharedWithUsers>
    <lcf76f155ced4ddcb4097134ff3c332f xmlns="a4195a7f-e206-4473-ac50-fa5963a6f1ed">
      <Terms xmlns="http://schemas.microsoft.com/office/infopath/2007/PartnerControls"/>
    </lcf76f155ced4ddcb4097134ff3c332f>
    <TaxCatchAll xmlns="0a66069d-93c9-4f5d-9a38-e0a8c25ec94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1D1304072F6B4EAEFC27F4567B069A" ma:contentTypeVersion="17" ma:contentTypeDescription="Create a new document." ma:contentTypeScope="" ma:versionID="ce20d4f9a08038049e07193929b7ad4a">
  <xsd:schema xmlns:xsd="http://www.w3.org/2001/XMLSchema" xmlns:xs="http://www.w3.org/2001/XMLSchema" xmlns:p="http://schemas.microsoft.com/office/2006/metadata/properties" xmlns:ns2="a4195a7f-e206-4473-ac50-fa5963a6f1ed" xmlns:ns3="0a66069d-93c9-4f5d-9a38-e0a8c25ec94f" targetNamespace="http://schemas.microsoft.com/office/2006/metadata/properties" ma:root="true" ma:fieldsID="89eaeb85c4bf8cd192babd21b6e7ebbf" ns2:_="" ns3:_="">
    <xsd:import namespace="a4195a7f-e206-4473-ac50-fa5963a6f1ed"/>
    <xsd:import namespace="0a66069d-93c9-4f5d-9a38-e0a8c25ec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95a7f-e206-4473-ac50-fa5963a6f1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cc206e7-62c8-4f28-8794-5f325efab9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6069d-93c9-4f5d-9a38-e0a8c25ec9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28cb7d0-daa4-48a3-bcc5-05f12adea1ad}" ma:internalName="TaxCatchAll" ma:showField="CatchAllData" ma:web="0a66069d-93c9-4f5d-9a38-e0a8c25ec9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A1BA67-BF87-4B2E-BB7E-86EC56B12C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A1989D-9F60-471D-94D0-89848A4BBFBB}">
  <ds:schemaRefs>
    <ds:schemaRef ds:uri="http://schemas.microsoft.com/office/2006/metadata/properties"/>
    <ds:schemaRef ds:uri="a4195a7f-e206-4473-ac50-fa5963a6f1ed"/>
    <ds:schemaRef ds:uri="http://schemas.microsoft.com/office/2006/documentManagement/types"/>
    <ds:schemaRef ds:uri="http://schemas.openxmlformats.org/package/2006/metadata/core-properties"/>
    <ds:schemaRef ds:uri="0a66069d-93c9-4f5d-9a38-e0a8c25ec94f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A3C8FAB-1068-4322-A327-804BF16EA1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195a7f-e206-4473-ac50-fa5963a6f1ed"/>
    <ds:schemaRef ds:uri="0a66069d-93c9-4f5d-9a38-e0a8c25ec9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633</Words>
  <Application>Microsoft Office PowerPoint</Application>
  <PresentationFormat>Widescreen</PresentationFormat>
  <Paragraphs>78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Montserrat</vt:lpstr>
      <vt:lpstr>Montserrat SemiBold</vt:lpstr>
      <vt:lpstr>Office Theme</vt:lpstr>
      <vt:lpstr>Research integrity &amp; a healthy research culture</vt:lpstr>
      <vt:lpstr>What is research integrity?</vt:lpstr>
      <vt:lpstr>Why does research integrity matter?</vt:lpstr>
      <vt:lpstr>What is ‘good’ practice?</vt:lpstr>
      <vt:lpstr>What is ‘good’ practice?</vt:lpstr>
      <vt:lpstr>Why does research culture matter?</vt:lpstr>
      <vt:lpstr>What problems can arise?</vt:lpstr>
      <vt:lpstr>How we help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Scaramanga</dc:creator>
  <cp:lastModifiedBy>Josephine Woodhams</cp:lastModifiedBy>
  <cp:revision>99</cp:revision>
  <cp:lastPrinted>2023-05-23T12:13:51Z</cp:lastPrinted>
  <dcterms:created xsi:type="dcterms:W3CDTF">2023-04-13T08:40:30Z</dcterms:created>
  <dcterms:modified xsi:type="dcterms:W3CDTF">2023-09-07T12:17:28Z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0x0101008A1D1304072F6B4EAEFC27F4567B069A</vt:lpwstr>
  </property>
  <property fmtid="{D5CDD505-2E9C-101B-9397-08002B2CF9AE}" pid="3" name="MediaServiceImageTags">
    <vt:lpwstr/>
  </property>
</Properties>
</file>